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44"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58" d="100"/>
          <a:sy n="58" d="100"/>
        </p:scale>
        <p:origin x="98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6681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7/15/2024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7592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98140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71780264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2069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FE86839-B9D8-4651-8783-F325ECE74E65}" type="datetimeFigureOut">
              <a:rPr lang="en-US" smtClean="0"/>
              <a:t>7/15/2024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2486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D484F64-32F6-45C5-931F-ADC1662401D0}" type="datetimeFigureOut">
              <a:rPr lang="en-US" smtClean="0"/>
              <a:t>7/15/2024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4144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26462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7882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C9CA7B-DFD4-44B5-8C60-D14B8CD1FB59}" type="datetimeFigureOut">
              <a:rPr lang="en-US" smtClean="0"/>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0223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7/15/2024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7836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7/15/2024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5665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7/15/2024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6721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AA18ACC-A947-437B-A130-35BD54FDF1E9}" type="datetimeFigureOut">
              <a:rPr lang="en-US" smtClean="0"/>
              <a:t>7/15/2024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3042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C8D7E02-BCB8-4D50-A234-369438C08659}" type="datetimeFigureOut">
              <a:rPr lang="en-US" smtClean="0"/>
              <a:t>7/15/2024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4748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6E86A4C-8E40-4F87-A4F0-01A0687C5742}" type="datetimeFigureOut">
              <a:rPr lang="en-US" smtClean="0"/>
              <a:t>7/15/2024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0380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7/15/2024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1802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BE451C3-0FF4-47C4-B829-773ADF60F88C}" type="datetimeFigureOut">
              <a:rPr lang="en-US" smtClean="0"/>
              <a:t>7/15/2024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2523175"/>
      </p:ext>
    </p:extLst>
  </p:cSld>
  <p:clrMap bg1="dk1" tx1="lt1" bg2="dk2" tx2="lt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791EE6-F279-6918-AC0A-833803C79E4F}"/>
              </a:ext>
            </a:extLst>
          </p:cNvPr>
          <p:cNvSpPr txBox="1"/>
          <p:nvPr/>
        </p:nvSpPr>
        <p:spPr>
          <a:xfrm>
            <a:off x="2241755" y="216194"/>
            <a:ext cx="8091948" cy="956800"/>
          </a:xfrm>
          <a:prstGeom prst="rect">
            <a:avLst/>
          </a:prstGeom>
          <a:noFill/>
        </p:spPr>
        <p:txBody>
          <a:bodyPr wrap="square">
            <a:spAutoFit/>
          </a:bodyPr>
          <a:lstStyle/>
          <a:p>
            <a:pPr marL="0" indent="0">
              <a:lnSpc>
                <a:spcPts val="7890"/>
              </a:lnSpc>
              <a:buNone/>
            </a:pPr>
            <a:r>
              <a:rPr lang="en-US" sz="3200" b="1" kern="0" spc="-189" dirty="0">
                <a:solidFill>
                  <a:srgbClr val="FFFFFF"/>
                </a:solidFill>
                <a:latin typeface="Overpass" pitchFamily="34" charset="0"/>
                <a:ea typeface="Overpass" pitchFamily="34" charset="-122"/>
                <a:cs typeface="Overpass" pitchFamily="34" charset="-120"/>
              </a:rPr>
              <a:t>GPS Toll-Based Simulation using Python</a:t>
            </a:r>
            <a:endParaRPr lang="en-US" sz="3200" dirty="0"/>
          </a:p>
        </p:txBody>
      </p:sp>
      <p:pic>
        <p:nvPicPr>
          <p:cNvPr id="1026" name="Picture 2" descr="Travellers to pay more toll tax across Tamil Nadu from April 1 onwards |  Times of India Travel">
            <a:extLst>
              <a:ext uri="{FF2B5EF4-FFF2-40B4-BE49-F238E27FC236}">
                <a16:creationId xmlns:a16="http://schemas.microsoft.com/office/drawing/2014/main" id="{2ABD8265-180A-66C1-F212-3B8D53B9D3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58" r="17793"/>
          <a:stretch/>
        </p:blipFill>
        <p:spPr bwMode="auto">
          <a:xfrm>
            <a:off x="491612" y="1507291"/>
            <a:ext cx="4886634" cy="48592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21BFF08-0E76-ECDF-5291-F0AA6D142284}"/>
              </a:ext>
            </a:extLst>
          </p:cNvPr>
          <p:cNvSpPr txBox="1"/>
          <p:nvPr/>
        </p:nvSpPr>
        <p:spPr>
          <a:xfrm>
            <a:off x="5378246" y="1998095"/>
            <a:ext cx="6322142" cy="1446550"/>
          </a:xfrm>
          <a:prstGeom prst="rect">
            <a:avLst/>
          </a:prstGeom>
          <a:noFill/>
        </p:spPr>
        <p:txBody>
          <a:bodyPr wrap="square">
            <a:spAutoFit/>
          </a:bodyPr>
          <a:lstStyle/>
          <a:p>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sz="44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Aarupadai</a:t>
            </a: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sz="44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Veedu</a:t>
            </a: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IN"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Institute of Technology</a:t>
            </a:r>
            <a:endParaRPr lang="en-US" sz="4400" dirty="0"/>
          </a:p>
        </p:txBody>
      </p:sp>
      <p:sp>
        <p:nvSpPr>
          <p:cNvPr id="9" name="TextBox 8">
            <a:extLst>
              <a:ext uri="{FF2B5EF4-FFF2-40B4-BE49-F238E27FC236}">
                <a16:creationId xmlns:a16="http://schemas.microsoft.com/office/drawing/2014/main" id="{9E8D6B6B-D55F-5ECA-EFD2-1E3CBD8EAD1A}"/>
              </a:ext>
            </a:extLst>
          </p:cNvPr>
          <p:cNvSpPr txBox="1"/>
          <p:nvPr/>
        </p:nvSpPr>
        <p:spPr>
          <a:xfrm>
            <a:off x="5525729" y="3932903"/>
            <a:ext cx="6105832" cy="1231106"/>
          </a:xfrm>
          <a:prstGeom prst="rect">
            <a:avLst/>
          </a:prstGeom>
          <a:noFill/>
        </p:spPr>
        <p:txBody>
          <a:bodyPr wrap="square" rtlCol="0">
            <a:spAutoFit/>
          </a:bodyPr>
          <a:lstStyle/>
          <a:p>
            <a:pPr algn="ctr"/>
            <a:r>
              <a:rPr lang="en-US" sz="2800" dirty="0"/>
              <a:t>Name :- Archana Shakya</a:t>
            </a:r>
          </a:p>
          <a:p>
            <a:pPr algn="ctr"/>
            <a:r>
              <a:rPr lang="en-US" sz="2800" dirty="0" err="1"/>
              <a:t>Reg_no</a:t>
            </a:r>
            <a:r>
              <a:rPr lang="en-US" sz="2800" dirty="0"/>
              <a:t>:- 3602210505</a:t>
            </a:r>
          </a:p>
          <a:p>
            <a:endParaRPr lang="en-US" dirty="0"/>
          </a:p>
        </p:txBody>
      </p:sp>
    </p:spTree>
    <p:extLst>
      <p:ext uri="{BB962C8B-B14F-4D97-AF65-F5344CB8AC3E}">
        <p14:creationId xmlns:p14="http://schemas.microsoft.com/office/powerpoint/2010/main" val="2237467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a:extLst>
              <a:ext uri="{FF2B5EF4-FFF2-40B4-BE49-F238E27FC236}">
                <a16:creationId xmlns:a16="http://schemas.microsoft.com/office/drawing/2014/main" id="{96A51AE5-FC36-0E83-4CBD-C1F9A7CB0910}"/>
              </a:ext>
            </a:extLst>
          </p:cNvPr>
          <p:cNvPicPr>
            <a:picLocks noChangeAspect="1"/>
          </p:cNvPicPr>
          <p:nvPr/>
        </p:nvPicPr>
        <p:blipFill>
          <a:blip r:embed="rId2"/>
          <a:stretch>
            <a:fillRect/>
          </a:stretch>
        </p:blipFill>
        <p:spPr>
          <a:xfrm>
            <a:off x="-1219200" y="-685800"/>
            <a:ext cx="14630400" cy="8229600"/>
          </a:xfrm>
          <a:prstGeom prst="rect">
            <a:avLst/>
          </a:prstGeom>
        </p:spPr>
      </p:pic>
      <p:sp>
        <p:nvSpPr>
          <p:cNvPr id="7" name="Text 1">
            <a:extLst>
              <a:ext uri="{FF2B5EF4-FFF2-40B4-BE49-F238E27FC236}">
                <a16:creationId xmlns:a16="http://schemas.microsoft.com/office/drawing/2014/main" id="{13D6371E-C8F7-2F7C-7199-8C823C7053DC}"/>
              </a:ext>
            </a:extLst>
          </p:cNvPr>
          <p:cNvSpPr/>
          <p:nvPr/>
        </p:nvSpPr>
        <p:spPr>
          <a:xfrm>
            <a:off x="-749147" y="270152"/>
            <a:ext cx="4527595" cy="50145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4150"/>
              </a:lnSpc>
              <a:buNone/>
            </a:pPr>
            <a:r>
              <a:rPr lang="en-US" sz="3600" b="1" kern="0" spc="-100" dirty="0">
                <a:solidFill>
                  <a:srgbClr val="FFFFFF"/>
                </a:solidFill>
                <a:latin typeface="Calibri" panose="020F0502020204030204" pitchFamily="34" charset="0"/>
                <a:ea typeface="Calibri" panose="020F0502020204030204" pitchFamily="34" charset="0"/>
                <a:cs typeface="Calibri" panose="020F0502020204030204" pitchFamily="34" charset="0"/>
              </a:rPr>
              <a:t>Introduction</a:t>
            </a:r>
            <a:endParaRPr lang="en-US" sz="3600" b="1" dirty="0">
              <a:latin typeface="Calibri" panose="020F0502020204030204" pitchFamily="34" charset="0"/>
              <a:ea typeface="Calibri" panose="020F0502020204030204" pitchFamily="34" charset="0"/>
              <a:cs typeface="Calibri" panose="020F0502020204030204" pitchFamily="34" charset="0"/>
            </a:endParaRPr>
          </a:p>
        </p:txBody>
      </p:sp>
      <p:sp>
        <p:nvSpPr>
          <p:cNvPr id="8" name="Text 2">
            <a:extLst>
              <a:ext uri="{FF2B5EF4-FFF2-40B4-BE49-F238E27FC236}">
                <a16:creationId xmlns:a16="http://schemas.microsoft.com/office/drawing/2014/main" id="{645A98D9-CB37-B31E-9775-2A18E5EE1972}"/>
              </a:ext>
            </a:extLst>
          </p:cNvPr>
          <p:cNvSpPr/>
          <p:nvPr/>
        </p:nvSpPr>
        <p:spPr>
          <a:xfrm>
            <a:off x="-592098" y="1021913"/>
            <a:ext cx="7889796" cy="86010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260"/>
              </a:lnSpc>
              <a:buNone/>
            </a:pPr>
            <a:r>
              <a:rPr lang="en-US" b="1" dirty="0">
                <a:solidFill>
                  <a:srgbClr val="E5E0DF"/>
                </a:solidFill>
                <a:latin typeface="Calibri" panose="020F0502020204030204" pitchFamily="34" charset="0"/>
                <a:ea typeface="Calibri" panose="020F0502020204030204" pitchFamily="34" charset="0"/>
                <a:cs typeface="Calibri" panose="020F0502020204030204" pitchFamily="34" charset="0"/>
              </a:rPr>
              <a:t>Our project focuses on creating a robust and scalable simulation environment for a GPS toll-based system. This simulation will empower us to analyze the interactions between vehicles, toll zones, and payment mechanisms in a controlled environment.</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9" name="Shape 3">
            <a:extLst>
              <a:ext uri="{FF2B5EF4-FFF2-40B4-BE49-F238E27FC236}">
                <a16:creationId xmlns:a16="http://schemas.microsoft.com/office/drawing/2014/main" id="{AC3FB6DA-1F45-C807-DE67-192344AF373E}"/>
              </a:ext>
            </a:extLst>
          </p:cNvPr>
          <p:cNvSpPr/>
          <p:nvPr/>
        </p:nvSpPr>
        <p:spPr>
          <a:xfrm>
            <a:off x="-592098" y="2285167"/>
            <a:ext cx="403146" cy="403146"/>
          </a:xfrm>
          <a:prstGeom prst="roundRect">
            <a:avLst>
              <a:gd name="adj" fmla="val 20002"/>
            </a:avLst>
          </a:prstGeom>
          <a:solidFill>
            <a:srgbClr val="7E023C"/>
          </a:solidFill>
          <a:ln w="7620">
            <a:solidFill>
              <a:srgbClr val="971B55"/>
            </a:solidFill>
            <a:prstDash val="solid"/>
          </a:ln>
        </p:spPr>
      </p:sp>
      <p:sp>
        <p:nvSpPr>
          <p:cNvPr id="10" name="Text 4">
            <a:extLst>
              <a:ext uri="{FF2B5EF4-FFF2-40B4-BE49-F238E27FC236}">
                <a16:creationId xmlns:a16="http://schemas.microsoft.com/office/drawing/2014/main" id="{D4227B51-B7AC-3669-C67B-6D5C0D2E5754}"/>
              </a:ext>
            </a:extLst>
          </p:cNvPr>
          <p:cNvSpPr/>
          <p:nvPr/>
        </p:nvSpPr>
        <p:spPr>
          <a:xfrm>
            <a:off x="-437317" y="2360176"/>
            <a:ext cx="93583" cy="25300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1990"/>
              </a:lnSpc>
              <a:buNone/>
            </a:pPr>
            <a:r>
              <a:rPr lang="en-US" b="1" kern="0" spc="-60" dirty="0">
                <a:solidFill>
                  <a:srgbClr val="E5E0DF"/>
                </a:solidFill>
                <a:latin typeface="Calibri" panose="020F0502020204030204" pitchFamily="34" charset="0"/>
                <a:ea typeface="Calibri" panose="020F0502020204030204" pitchFamily="34" charset="0"/>
                <a:cs typeface="Calibri" panose="020F0502020204030204" pitchFamily="34" charset="0"/>
              </a:rPr>
              <a:t>1</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11" name="Text 5">
            <a:extLst>
              <a:ext uri="{FF2B5EF4-FFF2-40B4-BE49-F238E27FC236}">
                <a16:creationId xmlns:a16="http://schemas.microsoft.com/office/drawing/2014/main" id="{F4D02E20-244B-4F83-2894-752F63BCF63A}"/>
              </a:ext>
            </a:extLst>
          </p:cNvPr>
          <p:cNvSpPr/>
          <p:nvPr/>
        </p:nvSpPr>
        <p:spPr>
          <a:xfrm>
            <a:off x="-9763" y="2285167"/>
            <a:ext cx="5537240" cy="26348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075"/>
              </a:lnSpc>
              <a:buNone/>
            </a:pPr>
            <a:r>
              <a:rPr lang="en-US" b="1" kern="0" spc="-50" dirty="0">
                <a:solidFill>
                  <a:srgbClr val="E5E0DF"/>
                </a:solidFill>
                <a:latin typeface="Calibri" panose="020F0502020204030204" pitchFamily="34" charset="0"/>
                <a:ea typeface="Calibri" panose="020F0502020204030204" pitchFamily="34" charset="0"/>
                <a:cs typeface="Calibri" panose="020F0502020204030204" pitchFamily="34" charset="0"/>
              </a:rPr>
              <a:t>The simulation accurately models the movement of vehicles</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 6">
            <a:extLst>
              <a:ext uri="{FF2B5EF4-FFF2-40B4-BE49-F238E27FC236}">
                <a16:creationId xmlns:a16="http://schemas.microsoft.com/office/drawing/2014/main" id="{6FDADC0C-FC3A-6B7B-7543-7035780B4ACD}"/>
              </a:ext>
            </a:extLst>
          </p:cNvPr>
          <p:cNvSpPr/>
          <p:nvPr/>
        </p:nvSpPr>
        <p:spPr>
          <a:xfrm>
            <a:off x="-9763" y="2656165"/>
            <a:ext cx="7307461" cy="2867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260"/>
              </a:lnSpc>
              <a:buNone/>
            </a:pPr>
            <a:r>
              <a:rPr lang="en-US" b="1" dirty="0">
                <a:solidFill>
                  <a:srgbClr val="E5E0DF"/>
                </a:solidFill>
                <a:latin typeface="Calibri" panose="020F0502020204030204" pitchFamily="34" charset="0"/>
                <a:ea typeface="Calibri" panose="020F0502020204030204" pitchFamily="34" charset="0"/>
                <a:cs typeface="Calibri" panose="020F0502020204030204" pitchFamily="34" charset="0"/>
              </a:rPr>
              <a:t>Taking into account factors like speed limits, traffic congestion, and route choices.</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13" name="Shape 7">
            <a:extLst>
              <a:ext uri="{FF2B5EF4-FFF2-40B4-BE49-F238E27FC236}">
                <a16:creationId xmlns:a16="http://schemas.microsoft.com/office/drawing/2014/main" id="{8884AD08-D087-E634-7E4A-164CB6684E12}"/>
              </a:ext>
            </a:extLst>
          </p:cNvPr>
          <p:cNvSpPr/>
          <p:nvPr/>
        </p:nvSpPr>
        <p:spPr>
          <a:xfrm>
            <a:off x="-592098" y="3323630"/>
            <a:ext cx="403146" cy="403146"/>
          </a:xfrm>
          <a:prstGeom prst="roundRect">
            <a:avLst>
              <a:gd name="adj" fmla="val 20002"/>
            </a:avLst>
          </a:prstGeom>
          <a:solidFill>
            <a:srgbClr val="7E023C"/>
          </a:solidFill>
          <a:ln w="7620">
            <a:solidFill>
              <a:srgbClr val="971B55"/>
            </a:solidFill>
            <a:prstDash val="solid"/>
          </a:ln>
        </p:spPr>
      </p:sp>
      <p:sp>
        <p:nvSpPr>
          <p:cNvPr id="14" name="Text 8">
            <a:extLst>
              <a:ext uri="{FF2B5EF4-FFF2-40B4-BE49-F238E27FC236}">
                <a16:creationId xmlns:a16="http://schemas.microsoft.com/office/drawing/2014/main" id="{439CA1B9-0994-ED3A-C784-0440C8CF671D}"/>
              </a:ext>
            </a:extLst>
          </p:cNvPr>
          <p:cNvSpPr/>
          <p:nvPr/>
        </p:nvSpPr>
        <p:spPr>
          <a:xfrm>
            <a:off x="-464106" y="3398639"/>
            <a:ext cx="147161" cy="25300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1990"/>
              </a:lnSpc>
              <a:buNone/>
            </a:pPr>
            <a:r>
              <a:rPr lang="en-US" b="1" kern="0" spc="-60" dirty="0">
                <a:solidFill>
                  <a:srgbClr val="E5E0DF"/>
                </a:solidFill>
                <a:latin typeface="Calibri" panose="020F0502020204030204" pitchFamily="34" charset="0"/>
                <a:ea typeface="Calibri" panose="020F0502020204030204" pitchFamily="34" charset="0"/>
                <a:cs typeface="Calibri" panose="020F0502020204030204" pitchFamily="34" charset="0"/>
              </a:rPr>
              <a:t>2</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15" name="Text 9">
            <a:extLst>
              <a:ext uri="{FF2B5EF4-FFF2-40B4-BE49-F238E27FC236}">
                <a16:creationId xmlns:a16="http://schemas.microsoft.com/office/drawing/2014/main" id="{6EE1131C-F5CC-DF61-1B0D-76ACD7916250}"/>
              </a:ext>
            </a:extLst>
          </p:cNvPr>
          <p:cNvSpPr/>
          <p:nvPr/>
        </p:nvSpPr>
        <p:spPr>
          <a:xfrm>
            <a:off x="-9763" y="3323630"/>
            <a:ext cx="2960608" cy="26348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075"/>
              </a:lnSpc>
              <a:buNone/>
            </a:pPr>
            <a:r>
              <a:rPr lang="en-US" b="1" kern="0" spc="-50" dirty="0">
                <a:solidFill>
                  <a:srgbClr val="E5E0DF"/>
                </a:solidFill>
                <a:latin typeface="Calibri" panose="020F0502020204030204" pitchFamily="34" charset="0"/>
                <a:ea typeface="Calibri" panose="020F0502020204030204" pitchFamily="34" charset="0"/>
                <a:cs typeface="Calibri" panose="020F0502020204030204" pitchFamily="34" charset="0"/>
              </a:rPr>
              <a:t>Tolls are dynamically calculated</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16" name="Text 10">
            <a:extLst>
              <a:ext uri="{FF2B5EF4-FFF2-40B4-BE49-F238E27FC236}">
                <a16:creationId xmlns:a16="http://schemas.microsoft.com/office/drawing/2014/main" id="{0D4726BD-99EB-92FD-4DBD-4102A33AF35C}"/>
              </a:ext>
            </a:extLst>
          </p:cNvPr>
          <p:cNvSpPr/>
          <p:nvPr/>
        </p:nvSpPr>
        <p:spPr>
          <a:xfrm>
            <a:off x="-9763" y="3694628"/>
            <a:ext cx="7307461" cy="5734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260"/>
              </a:lnSpc>
              <a:buNone/>
            </a:pPr>
            <a:r>
              <a:rPr lang="en-US" b="1" dirty="0">
                <a:solidFill>
                  <a:srgbClr val="E5E0DF"/>
                </a:solidFill>
                <a:latin typeface="Calibri" panose="020F0502020204030204" pitchFamily="34" charset="0"/>
                <a:ea typeface="Calibri" panose="020F0502020204030204" pitchFamily="34" charset="0"/>
                <a:cs typeface="Calibri" panose="020F0502020204030204" pitchFamily="34" charset="0"/>
              </a:rPr>
              <a:t>Based on the distance traveled within toll zones, crossing fees, and time-dependent pricing adjustments.</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17" name="Shape 11">
            <a:extLst>
              <a:ext uri="{FF2B5EF4-FFF2-40B4-BE49-F238E27FC236}">
                <a16:creationId xmlns:a16="http://schemas.microsoft.com/office/drawing/2014/main" id="{62A91037-F0C1-8589-38B0-8CBF3262D41E}"/>
              </a:ext>
            </a:extLst>
          </p:cNvPr>
          <p:cNvSpPr/>
          <p:nvPr/>
        </p:nvSpPr>
        <p:spPr>
          <a:xfrm>
            <a:off x="-592098" y="4648795"/>
            <a:ext cx="403146" cy="403146"/>
          </a:xfrm>
          <a:prstGeom prst="roundRect">
            <a:avLst>
              <a:gd name="adj" fmla="val 20002"/>
            </a:avLst>
          </a:prstGeom>
          <a:solidFill>
            <a:srgbClr val="7E023C"/>
          </a:solidFill>
          <a:ln w="7620">
            <a:solidFill>
              <a:srgbClr val="971B55"/>
            </a:solidFill>
            <a:prstDash val="solid"/>
          </a:ln>
        </p:spPr>
      </p:sp>
      <p:sp>
        <p:nvSpPr>
          <p:cNvPr id="18" name="Text 12">
            <a:extLst>
              <a:ext uri="{FF2B5EF4-FFF2-40B4-BE49-F238E27FC236}">
                <a16:creationId xmlns:a16="http://schemas.microsoft.com/office/drawing/2014/main" id="{1381B466-9B15-CB38-51F6-E166599A4F20}"/>
              </a:ext>
            </a:extLst>
          </p:cNvPr>
          <p:cNvSpPr/>
          <p:nvPr/>
        </p:nvSpPr>
        <p:spPr>
          <a:xfrm>
            <a:off x="-462558" y="4723805"/>
            <a:ext cx="144066" cy="25300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1990"/>
              </a:lnSpc>
              <a:buNone/>
            </a:pPr>
            <a:r>
              <a:rPr lang="en-US" b="1" kern="0" spc="-60" dirty="0">
                <a:solidFill>
                  <a:srgbClr val="E5E0DF"/>
                </a:solidFill>
                <a:latin typeface="Calibri" panose="020F0502020204030204" pitchFamily="34" charset="0"/>
                <a:ea typeface="Calibri" panose="020F0502020204030204" pitchFamily="34" charset="0"/>
                <a:cs typeface="Calibri" panose="020F0502020204030204" pitchFamily="34" charset="0"/>
              </a:rPr>
              <a:t>3</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19" name="Text 13">
            <a:extLst>
              <a:ext uri="{FF2B5EF4-FFF2-40B4-BE49-F238E27FC236}">
                <a16:creationId xmlns:a16="http://schemas.microsoft.com/office/drawing/2014/main" id="{CED10E93-8BEC-9D35-E653-C5DD2ABD67C1}"/>
              </a:ext>
            </a:extLst>
          </p:cNvPr>
          <p:cNvSpPr/>
          <p:nvPr/>
        </p:nvSpPr>
        <p:spPr>
          <a:xfrm>
            <a:off x="-9763" y="4648795"/>
            <a:ext cx="4717018" cy="26348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075"/>
              </a:lnSpc>
              <a:buNone/>
            </a:pPr>
            <a:r>
              <a:rPr lang="en-US" b="1" kern="0" spc="-50" dirty="0">
                <a:solidFill>
                  <a:srgbClr val="E5E0DF"/>
                </a:solidFill>
                <a:latin typeface="Calibri" panose="020F0502020204030204" pitchFamily="34" charset="0"/>
                <a:ea typeface="Calibri" panose="020F0502020204030204" pitchFamily="34" charset="0"/>
                <a:cs typeface="Calibri" panose="020F0502020204030204" pitchFamily="34" charset="0"/>
              </a:rPr>
              <a:t>The system incorporates diverse payment methods</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20" name="Text 14">
            <a:extLst>
              <a:ext uri="{FF2B5EF4-FFF2-40B4-BE49-F238E27FC236}">
                <a16:creationId xmlns:a16="http://schemas.microsoft.com/office/drawing/2014/main" id="{3514E86B-9CC7-9928-6D59-49ADE8A390C7}"/>
              </a:ext>
            </a:extLst>
          </p:cNvPr>
          <p:cNvSpPr/>
          <p:nvPr/>
        </p:nvSpPr>
        <p:spPr>
          <a:xfrm>
            <a:off x="-9763" y="5019794"/>
            <a:ext cx="7307461" cy="28670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260"/>
              </a:lnSpc>
              <a:buNone/>
            </a:pPr>
            <a:r>
              <a:rPr lang="en-US" b="1" dirty="0">
                <a:solidFill>
                  <a:srgbClr val="E5E0DF"/>
                </a:solidFill>
                <a:latin typeface="Calibri" panose="020F0502020204030204" pitchFamily="34" charset="0"/>
                <a:ea typeface="Calibri" panose="020F0502020204030204" pitchFamily="34" charset="0"/>
                <a:cs typeface="Calibri" panose="020F0502020204030204" pitchFamily="34" charset="0"/>
              </a:rPr>
              <a:t>Like online accounts, toll tags, and credit cards.</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21" name="Shape 15">
            <a:extLst>
              <a:ext uri="{FF2B5EF4-FFF2-40B4-BE49-F238E27FC236}">
                <a16:creationId xmlns:a16="http://schemas.microsoft.com/office/drawing/2014/main" id="{3CBFFF50-8D4A-6A2F-0967-43B23F057841}"/>
              </a:ext>
            </a:extLst>
          </p:cNvPr>
          <p:cNvSpPr/>
          <p:nvPr/>
        </p:nvSpPr>
        <p:spPr>
          <a:xfrm>
            <a:off x="-592098" y="5687258"/>
            <a:ext cx="403146" cy="403146"/>
          </a:xfrm>
          <a:prstGeom prst="roundRect">
            <a:avLst>
              <a:gd name="adj" fmla="val 20002"/>
            </a:avLst>
          </a:prstGeom>
          <a:solidFill>
            <a:srgbClr val="7E023C"/>
          </a:solidFill>
          <a:ln w="7620">
            <a:solidFill>
              <a:srgbClr val="971B55"/>
            </a:solidFill>
            <a:prstDash val="solid"/>
          </a:ln>
        </p:spPr>
      </p:sp>
      <p:sp>
        <p:nvSpPr>
          <p:cNvPr id="22" name="Text 16">
            <a:extLst>
              <a:ext uri="{FF2B5EF4-FFF2-40B4-BE49-F238E27FC236}">
                <a16:creationId xmlns:a16="http://schemas.microsoft.com/office/drawing/2014/main" id="{17A848AB-613E-B9D6-04CC-F301BE256AE6}"/>
              </a:ext>
            </a:extLst>
          </p:cNvPr>
          <p:cNvSpPr/>
          <p:nvPr/>
        </p:nvSpPr>
        <p:spPr>
          <a:xfrm>
            <a:off x="-468035" y="5762268"/>
            <a:ext cx="154900" cy="25300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1990"/>
              </a:lnSpc>
              <a:buNone/>
            </a:pPr>
            <a:r>
              <a:rPr lang="en-US" b="1" kern="0" spc="-60" dirty="0">
                <a:solidFill>
                  <a:srgbClr val="E5E0DF"/>
                </a:solidFill>
                <a:latin typeface="Calibri" panose="020F0502020204030204" pitchFamily="34" charset="0"/>
                <a:ea typeface="Calibri" panose="020F0502020204030204" pitchFamily="34" charset="0"/>
                <a:cs typeface="Calibri" panose="020F0502020204030204" pitchFamily="34" charset="0"/>
              </a:rPr>
              <a:t>4</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23" name="Text 17">
            <a:extLst>
              <a:ext uri="{FF2B5EF4-FFF2-40B4-BE49-F238E27FC236}">
                <a16:creationId xmlns:a16="http://schemas.microsoft.com/office/drawing/2014/main" id="{B0628959-65ED-BF0A-38F0-594AF472BF2E}"/>
              </a:ext>
            </a:extLst>
          </p:cNvPr>
          <p:cNvSpPr/>
          <p:nvPr/>
        </p:nvSpPr>
        <p:spPr>
          <a:xfrm>
            <a:off x="-9763" y="5687258"/>
            <a:ext cx="3576042" cy="26348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075"/>
              </a:lnSpc>
              <a:buNone/>
            </a:pPr>
            <a:r>
              <a:rPr lang="en-US" b="1" kern="0" spc="-50" dirty="0">
                <a:solidFill>
                  <a:srgbClr val="E5E0DF"/>
                </a:solidFill>
                <a:latin typeface="Calibri" panose="020F0502020204030204" pitchFamily="34" charset="0"/>
                <a:ea typeface="Calibri" panose="020F0502020204030204" pitchFamily="34" charset="0"/>
                <a:cs typeface="Calibri" panose="020F0502020204030204" pitchFamily="34" charset="0"/>
              </a:rPr>
              <a:t>Comprehensive analytics are collected</a:t>
            </a:r>
            <a:endParaRPr lang="en-US" b="1" dirty="0">
              <a:latin typeface="Calibri" panose="020F0502020204030204" pitchFamily="34" charset="0"/>
              <a:ea typeface="Calibri" panose="020F0502020204030204" pitchFamily="34" charset="0"/>
              <a:cs typeface="Calibri" panose="020F0502020204030204" pitchFamily="34" charset="0"/>
            </a:endParaRPr>
          </a:p>
        </p:txBody>
      </p:sp>
      <p:sp>
        <p:nvSpPr>
          <p:cNvPr id="24" name="Text 18">
            <a:extLst>
              <a:ext uri="{FF2B5EF4-FFF2-40B4-BE49-F238E27FC236}">
                <a16:creationId xmlns:a16="http://schemas.microsoft.com/office/drawing/2014/main" id="{C03FBF34-4A07-687A-755A-D975113F327B}"/>
              </a:ext>
            </a:extLst>
          </p:cNvPr>
          <p:cNvSpPr/>
          <p:nvPr/>
        </p:nvSpPr>
        <p:spPr>
          <a:xfrm>
            <a:off x="-9763" y="6058257"/>
            <a:ext cx="7307461" cy="5734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260"/>
              </a:lnSpc>
              <a:buNone/>
            </a:pPr>
            <a:r>
              <a:rPr lang="en-US" b="1" dirty="0">
                <a:solidFill>
                  <a:srgbClr val="E5E0DF"/>
                </a:solidFill>
                <a:latin typeface="Calibri" panose="020F0502020204030204" pitchFamily="34" charset="0"/>
                <a:ea typeface="Calibri" panose="020F0502020204030204" pitchFamily="34" charset="0"/>
                <a:cs typeface="Calibri" panose="020F0502020204030204" pitchFamily="34" charset="0"/>
              </a:rPr>
              <a:t>On vehicle movements, toll revenue, and system performance to generate insightful reports.</a:t>
            </a:r>
            <a:endParaRPr lang="en-US" b="1" dirty="0">
              <a:latin typeface="Calibri" panose="020F0502020204030204" pitchFamily="34" charset="0"/>
              <a:ea typeface="Calibri" panose="020F0502020204030204" pitchFamily="34" charset="0"/>
              <a:cs typeface="Calibri" panose="020F0502020204030204" pitchFamily="34" charset="0"/>
            </a:endParaRPr>
          </a:p>
        </p:txBody>
      </p:sp>
      <p:pic>
        <p:nvPicPr>
          <p:cNvPr id="28" name="Picture 4" descr="Toll plaza at Kollapanchery in Outer Ring Road, Chennai">
            <a:extLst>
              <a:ext uri="{FF2B5EF4-FFF2-40B4-BE49-F238E27FC236}">
                <a16:creationId xmlns:a16="http://schemas.microsoft.com/office/drawing/2014/main" id="{036D33DD-1819-60E0-40BB-36941F45B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4747" y="87609"/>
            <a:ext cx="5926453" cy="5970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387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4CD5E28B-160C-4D04-E68A-D4898D401DE9}"/>
              </a:ext>
            </a:extLst>
          </p:cNvPr>
          <p:cNvPicPr>
            <a:picLocks noChangeAspect="1"/>
          </p:cNvPicPr>
          <p:nvPr/>
        </p:nvPicPr>
        <p:blipFill>
          <a:blip r:embed="rId2"/>
          <a:stretch>
            <a:fillRect/>
          </a:stretch>
        </p:blipFill>
        <p:spPr>
          <a:xfrm>
            <a:off x="-1219170" y="-600797"/>
            <a:ext cx="14630400" cy="7896332"/>
          </a:xfrm>
          <a:prstGeom prst="rect">
            <a:avLst/>
          </a:prstGeom>
        </p:spPr>
      </p:pic>
      <p:sp>
        <p:nvSpPr>
          <p:cNvPr id="4" name="Text 1">
            <a:extLst>
              <a:ext uri="{FF2B5EF4-FFF2-40B4-BE49-F238E27FC236}">
                <a16:creationId xmlns:a16="http://schemas.microsoft.com/office/drawing/2014/main" id="{193EAA09-3825-C25E-F8C3-721523E3AE58}"/>
              </a:ext>
            </a:extLst>
          </p:cNvPr>
          <p:cNvSpPr/>
          <p:nvPr/>
        </p:nvSpPr>
        <p:spPr>
          <a:xfrm>
            <a:off x="1653451" y="-122985"/>
            <a:ext cx="5360432" cy="50815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00"/>
              </a:lnSpc>
              <a:buNone/>
            </a:pPr>
            <a:r>
              <a:rPr lang="en-US" sz="3200" b="1" kern="0" spc="-96" dirty="0">
                <a:solidFill>
                  <a:srgbClr val="FFFFFF"/>
                </a:solidFill>
                <a:latin typeface="Overpass" pitchFamily="34" charset="0"/>
                <a:ea typeface="Overpass" pitchFamily="34" charset="-122"/>
                <a:cs typeface="Overpass" pitchFamily="34" charset="-120"/>
              </a:rPr>
              <a:t>Components of the Simulation</a:t>
            </a:r>
            <a:endParaRPr lang="en-US" sz="3200" dirty="0"/>
          </a:p>
        </p:txBody>
      </p:sp>
      <p:sp>
        <p:nvSpPr>
          <p:cNvPr id="5" name="Text 2">
            <a:extLst>
              <a:ext uri="{FF2B5EF4-FFF2-40B4-BE49-F238E27FC236}">
                <a16:creationId xmlns:a16="http://schemas.microsoft.com/office/drawing/2014/main" id="{D0457D11-FF33-1EE3-12B4-9EAAF09DB8EC}"/>
              </a:ext>
            </a:extLst>
          </p:cNvPr>
          <p:cNvSpPr/>
          <p:nvPr/>
        </p:nvSpPr>
        <p:spPr>
          <a:xfrm>
            <a:off x="1653451" y="730813"/>
            <a:ext cx="8885039" cy="55316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75"/>
              </a:lnSpc>
              <a:buNone/>
            </a:pPr>
            <a:r>
              <a:rPr lang="en-US" sz="1360" dirty="0">
                <a:solidFill>
                  <a:srgbClr val="E5E0DF"/>
                </a:solidFill>
                <a:latin typeface="Overpass" pitchFamily="34" charset="0"/>
                <a:ea typeface="Overpass" pitchFamily="34" charset="-122"/>
                <a:cs typeface="Overpass" pitchFamily="34" charset="-120"/>
              </a:rPr>
              <a:t>The GPS Toll-Based System Simulation is composed of several key components that work together to create a realistic and comprehensive model.</a:t>
            </a:r>
            <a:endParaRPr lang="en-US" sz="1360" dirty="0"/>
          </a:p>
        </p:txBody>
      </p:sp>
      <p:sp>
        <p:nvSpPr>
          <p:cNvPr id="6" name="Shape 3">
            <a:extLst>
              <a:ext uri="{FF2B5EF4-FFF2-40B4-BE49-F238E27FC236}">
                <a16:creationId xmlns:a16="http://schemas.microsoft.com/office/drawing/2014/main" id="{ABB38E52-C6A3-196B-7375-912CEFD7A2D2}"/>
              </a:ext>
            </a:extLst>
          </p:cNvPr>
          <p:cNvSpPr/>
          <p:nvPr/>
        </p:nvSpPr>
        <p:spPr>
          <a:xfrm>
            <a:off x="1895385" y="1443759"/>
            <a:ext cx="117892" cy="5175051"/>
          </a:xfrm>
          <a:prstGeom prst="roundRect">
            <a:avLst>
              <a:gd name="adj" fmla="val 225237"/>
            </a:avLst>
          </a:prstGeom>
          <a:solidFill>
            <a:srgbClr val="971B55"/>
          </a:solidFill>
        </p:spPr>
      </p:sp>
      <p:sp>
        <p:nvSpPr>
          <p:cNvPr id="7" name="Shape 4">
            <a:extLst>
              <a:ext uri="{FF2B5EF4-FFF2-40B4-BE49-F238E27FC236}">
                <a16:creationId xmlns:a16="http://schemas.microsoft.com/office/drawing/2014/main" id="{5CB684A0-695C-077D-82A9-7B879DC46E64}"/>
              </a:ext>
            </a:extLst>
          </p:cNvPr>
          <p:cNvSpPr/>
          <p:nvPr/>
        </p:nvSpPr>
        <p:spPr>
          <a:xfrm>
            <a:off x="2107020" y="1849643"/>
            <a:ext cx="604837" cy="34528"/>
          </a:xfrm>
          <a:prstGeom prst="roundRect">
            <a:avLst>
              <a:gd name="adj" fmla="val 225237"/>
            </a:avLst>
          </a:prstGeom>
          <a:solidFill>
            <a:srgbClr val="971B55"/>
          </a:solidFill>
        </p:spPr>
      </p:sp>
      <p:sp>
        <p:nvSpPr>
          <p:cNvPr id="8" name="Shape 5">
            <a:extLst>
              <a:ext uri="{FF2B5EF4-FFF2-40B4-BE49-F238E27FC236}">
                <a16:creationId xmlns:a16="http://schemas.microsoft.com/office/drawing/2014/main" id="{6373D344-7FE0-D63F-4536-3A90803A6CAC}"/>
              </a:ext>
            </a:extLst>
          </p:cNvPr>
          <p:cNvSpPr/>
          <p:nvPr/>
        </p:nvSpPr>
        <p:spPr>
          <a:xfrm>
            <a:off x="1718280" y="1672597"/>
            <a:ext cx="388739" cy="388739"/>
          </a:xfrm>
          <a:prstGeom prst="roundRect">
            <a:avLst>
              <a:gd name="adj" fmla="val 20006"/>
            </a:avLst>
          </a:prstGeom>
          <a:solidFill>
            <a:srgbClr val="7E023C"/>
          </a:solidFill>
          <a:ln w="7620">
            <a:solidFill>
              <a:srgbClr val="971B55"/>
            </a:solidFill>
            <a:prstDash val="solid"/>
          </a:ln>
        </p:spPr>
      </p:sp>
      <p:sp>
        <p:nvSpPr>
          <p:cNvPr id="9" name="Text 6">
            <a:extLst>
              <a:ext uri="{FF2B5EF4-FFF2-40B4-BE49-F238E27FC236}">
                <a16:creationId xmlns:a16="http://schemas.microsoft.com/office/drawing/2014/main" id="{7D0A7E5A-94ED-694B-B87D-74875DE6D8B7}"/>
              </a:ext>
            </a:extLst>
          </p:cNvPr>
          <p:cNvSpPr/>
          <p:nvPr/>
        </p:nvSpPr>
        <p:spPr>
          <a:xfrm>
            <a:off x="1867466" y="1744987"/>
            <a:ext cx="90249" cy="24395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0"/>
              </a:lnSpc>
              <a:buNone/>
            </a:pPr>
            <a:r>
              <a:rPr lang="en-US" sz="1920" b="1" kern="0" spc="-58" dirty="0">
                <a:solidFill>
                  <a:srgbClr val="E5E0DF"/>
                </a:solidFill>
                <a:latin typeface="Overpass" pitchFamily="34" charset="0"/>
                <a:ea typeface="Overpass" pitchFamily="34" charset="-122"/>
                <a:cs typeface="Overpass" pitchFamily="34" charset="-120"/>
              </a:rPr>
              <a:t>1</a:t>
            </a:r>
            <a:endParaRPr lang="en-US" sz="1920" dirty="0"/>
          </a:p>
        </p:txBody>
      </p:sp>
      <p:sp>
        <p:nvSpPr>
          <p:cNvPr id="10" name="Text 7">
            <a:extLst>
              <a:ext uri="{FF2B5EF4-FFF2-40B4-BE49-F238E27FC236}">
                <a16:creationId xmlns:a16="http://schemas.microsoft.com/office/drawing/2014/main" id="{3454DCE4-2E8A-93B1-73D9-AFDBBD609E3C}"/>
              </a:ext>
            </a:extLst>
          </p:cNvPr>
          <p:cNvSpPr/>
          <p:nvPr/>
        </p:nvSpPr>
        <p:spPr>
          <a:xfrm>
            <a:off x="2863126" y="1651047"/>
            <a:ext cx="2638544" cy="25419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r>
              <a:rPr lang="en-US" sz="1600" b="1" kern="0" spc="-48" dirty="0">
                <a:solidFill>
                  <a:srgbClr val="E5E0DF"/>
                </a:solidFill>
                <a:latin typeface="Overpass" pitchFamily="34" charset="0"/>
                <a:ea typeface="Overpass" pitchFamily="34" charset="-122"/>
                <a:cs typeface="Overpass" pitchFamily="34" charset="-120"/>
              </a:rPr>
              <a:t>Vehicle Movement Simulation</a:t>
            </a:r>
            <a:endParaRPr lang="en-US" sz="1600" dirty="0"/>
          </a:p>
        </p:txBody>
      </p:sp>
      <p:sp>
        <p:nvSpPr>
          <p:cNvPr id="11" name="Text 8">
            <a:extLst>
              <a:ext uri="{FF2B5EF4-FFF2-40B4-BE49-F238E27FC236}">
                <a16:creationId xmlns:a16="http://schemas.microsoft.com/office/drawing/2014/main" id="{B76C4FBA-14C2-5018-A103-F66777736C88}"/>
              </a:ext>
            </a:extLst>
          </p:cNvPr>
          <p:cNvSpPr/>
          <p:nvPr/>
        </p:nvSpPr>
        <p:spPr>
          <a:xfrm>
            <a:off x="2863126" y="2008830"/>
            <a:ext cx="7675364" cy="55316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75"/>
              </a:lnSpc>
              <a:buNone/>
            </a:pPr>
            <a:r>
              <a:rPr lang="en-US" sz="1360" dirty="0">
                <a:solidFill>
                  <a:srgbClr val="E5E0DF"/>
                </a:solidFill>
                <a:latin typeface="Overpass" pitchFamily="34" charset="0"/>
                <a:ea typeface="Overpass" pitchFamily="34" charset="-122"/>
                <a:cs typeface="Overpass" pitchFamily="34" charset="-120"/>
              </a:rPr>
              <a:t>Utilizing SimPy, the simulation accurately tracks vehicle movements in real-time. Vehicles are initialized with specific starting points, destinations, and speeds, ensuring realistic travel patterns.</a:t>
            </a:r>
            <a:endParaRPr lang="en-US" sz="1360" dirty="0"/>
          </a:p>
        </p:txBody>
      </p:sp>
      <p:sp>
        <p:nvSpPr>
          <p:cNvPr id="12" name="Shape 9">
            <a:extLst>
              <a:ext uri="{FF2B5EF4-FFF2-40B4-BE49-F238E27FC236}">
                <a16:creationId xmlns:a16="http://schemas.microsoft.com/office/drawing/2014/main" id="{DB5BC7BA-1B59-C62D-B236-C49EE5FA06BF}"/>
              </a:ext>
            </a:extLst>
          </p:cNvPr>
          <p:cNvSpPr/>
          <p:nvPr/>
        </p:nvSpPr>
        <p:spPr>
          <a:xfrm>
            <a:off x="2074932" y="3003651"/>
            <a:ext cx="604837" cy="34528"/>
          </a:xfrm>
          <a:prstGeom prst="roundRect">
            <a:avLst>
              <a:gd name="adj" fmla="val 225237"/>
            </a:avLst>
          </a:prstGeom>
          <a:solidFill>
            <a:srgbClr val="971B55"/>
          </a:solidFill>
        </p:spPr>
      </p:sp>
      <p:sp>
        <p:nvSpPr>
          <p:cNvPr id="13" name="Shape 10">
            <a:extLst>
              <a:ext uri="{FF2B5EF4-FFF2-40B4-BE49-F238E27FC236}">
                <a16:creationId xmlns:a16="http://schemas.microsoft.com/office/drawing/2014/main" id="{A2B5CEE4-155D-08B9-EF2D-E568044CC56A}"/>
              </a:ext>
            </a:extLst>
          </p:cNvPr>
          <p:cNvSpPr/>
          <p:nvPr/>
        </p:nvSpPr>
        <p:spPr>
          <a:xfrm>
            <a:off x="1701016" y="2818901"/>
            <a:ext cx="388739" cy="388739"/>
          </a:xfrm>
          <a:prstGeom prst="roundRect">
            <a:avLst>
              <a:gd name="adj" fmla="val 20006"/>
            </a:avLst>
          </a:prstGeom>
          <a:solidFill>
            <a:srgbClr val="7E023C"/>
          </a:solidFill>
          <a:ln w="7620">
            <a:solidFill>
              <a:srgbClr val="971B55"/>
            </a:solidFill>
            <a:prstDash val="solid"/>
          </a:ln>
        </p:spPr>
      </p:sp>
      <p:sp>
        <p:nvSpPr>
          <p:cNvPr id="14" name="Text 11">
            <a:extLst>
              <a:ext uri="{FF2B5EF4-FFF2-40B4-BE49-F238E27FC236}">
                <a16:creationId xmlns:a16="http://schemas.microsoft.com/office/drawing/2014/main" id="{75DC4E9C-A539-2AED-77DF-142DCCDFEF3C}"/>
              </a:ext>
            </a:extLst>
          </p:cNvPr>
          <p:cNvSpPr/>
          <p:nvPr/>
        </p:nvSpPr>
        <p:spPr>
          <a:xfrm>
            <a:off x="1822580" y="2862043"/>
            <a:ext cx="88165" cy="263842"/>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0"/>
              </a:lnSpc>
              <a:buNone/>
            </a:pPr>
            <a:r>
              <a:rPr lang="en-US" sz="1920" b="1" kern="0" spc="-58" dirty="0">
                <a:solidFill>
                  <a:srgbClr val="E5E0DF"/>
                </a:solidFill>
                <a:latin typeface="Overpass" pitchFamily="34" charset="0"/>
                <a:ea typeface="Overpass" pitchFamily="34" charset="-122"/>
                <a:cs typeface="Overpass" pitchFamily="34" charset="-120"/>
              </a:rPr>
              <a:t>2</a:t>
            </a:r>
            <a:endParaRPr lang="en-US" sz="1920" dirty="0"/>
          </a:p>
        </p:txBody>
      </p:sp>
      <p:sp>
        <p:nvSpPr>
          <p:cNvPr id="15" name="Text 12">
            <a:extLst>
              <a:ext uri="{FF2B5EF4-FFF2-40B4-BE49-F238E27FC236}">
                <a16:creationId xmlns:a16="http://schemas.microsoft.com/office/drawing/2014/main" id="{EC59943A-3ABC-E650-0AA8-E2BEF366DFD5}"/>
              </a:ext>
            </a:extLst>
          </p:cNvPr>
          <p:cNvSpPr/>
          <p:nvPr/>
        </p:nvSpPr>
        <p:spPr>
          <a:xfrm>
            <a:off x="2782428" y="2846262"/>
            <a:ext cx="2033111" cy="25419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r>
              <a:rPr lang="en-US" sz="1600" b="1" kern="0" spc="-48" dirty="0">
                <a:solidFill>
                  <a:srgbClr val="E5E0DF"/>
                </a:solidFill>
                <a:latin typeface="Overpass" pitchFamily="34" charset="0"/>
                <a:ea typeface="Overpass" pitchFamily="34" charset="-122"/>
                <a:cs typeface="Overpass" pitchFamily="34" charset="-120"/>
              </a:rPr>
              <a:t>Toll Zone Definition</a:t>
            </a:r>
            <a:endParaRPr lang="en-US" sz="1600" dirty="0"/>
          </a:p>
        </p:txBody>
      </p:sp>
      <p:sp>
        <p:nvSpPr>
          <p:cNvPr id="16" name="Text 13">
            <a:extLst>
              <a:ext uri="{FF2B5EF4-FFF2-40B4-BE49-F238E27FC236}">
                <a16:creationId xmlns:a16="http://schemas.microsoft.com/office/drawing/2014/main" id="{B763D15F-82FD-B24E-0727-ADE2EFDBC7DE}"/>
              </a:ext>
            </a:extLst>
          </p:cNvPr>
          <p:cNvSpPr/>
          <p:nvPr/>
        </p:nvSpPr>
        <p:spPr>
          <a:xfrm>
            <a:off x="2815680" y="3136487"/>
            <a:ext cx="7675364" cy="55316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75"/>
              </a:lnSpc>
              <a:buNone/>
            </a:pPr>
            <a:r>
              <a:rPr lang="en-US" sz="1360" dirty="0">
                <a:solidFill>
                  <a:srgbClr val="E5E0DF"/>
                </a:solidFill>
                <a:latin typeface="Overpass" pitchFamily="34" charset="0"/>
                <a:ea typeface="Overpass" pitchFamily="34" charset="-122"/>
                <a:cs typeface="Overpass" pitchFamily="34" charset="-120"/>
              </a:rPr>
              <a:t>Toll zones are defined using geospatial coordinates, allowing the system to accurately detect when vehicles enter or exit these zones. This enables precise toll calculations.</a:t>
            </a:r>
            <a:endParaRPr lang="en-US" sz="1360" dirty="0"/>
          </a:p>
        </p:txBody>
      </p:sp>
      <p:sp>
        <p:nvSpPr>
          <p:cNvPr id="17" name="Shape 14">
            <a:extLst>
              <a:ext uri="{FF2B5EF4-FFF2-40B4-BE49-F238E27FC236}">
                <a16:creationId xmlns:a16="http://schemas.microsoft.com/office/drawing/2014/main" id="{61B9EDBA-AB75-9B57-B9B6-9D02E252D47F}"/>
              </a:ext>
            </a:extLst>
          </p:cNvPr>
          <p:cNvSpPr/>
          <p:nvPr/>
        </p:nvSpPr>
        <p:spPr>
          <a:xfrm>
            <a:off x="2117641" y="4124213"/>
            <a:ext cx="604837" cy="34528"/>
          </a:xfrm>
          <a:prstGeom prst="roundRect">
            <a:avLst>
              <a:gd name="adj" fmla="val 225237"/>
            </a:avLst>
          </a:prstGeom>
          <a:solidFill>
            <a:srgbClr val="971B55"/>
          </a:solidFill>
        </p:spPr>
      </p:sp>
      <p:sp>
        <p:nvSpPr>
          <p:cNvPr id="18" name="Shape 15">
            <a:extLst>
              <a:ext uri="{FF2B5EF4-FFF2-40B4-BE49-F238E27FC236}">
                <a16:creationId xmlns:a16="http://schemas.microsoft.com/office/drawing/2014/main" id="{7D5B76AA-1390-13EB-3C0F-20BF2AD863C4}"/>
              </a:ext>
            </a:extLst>
          </p:cNvPr>
          <p:cNvSpPr/>
          <p:nvPr/>
        </p:nvSpPr>
        <p:spPr>
          <a:xfrm>
            <a:off x="1728901" y="3947168"/>
            <a:ext cx="388739" cy="388739"/>
          </a:xfrm>
          <a:prstGeom prst="roundRect">
            <a:avLst>
              <a:gd name="adj" fmla="val 20006"/>
            </a:avLst>
          </a:prstGeom>
          <a:solidFill>
            <a:srgbClr val="7E023C"/>
          </a:solidFill>
          <a:ln w="7620">
            <a:solidFill>
              <a:srgbClr val="971B55"/>
            </a:solidFill>
            <a:prstDash val="solid"/>
          </a:ln>
        </p:spPr>
      </p:sp>
      <p:sp>
        <p:nvSpPr>
          <p:cNvPr id="19" name="Text 16">
            <a:extLst>
              <a:ext uri="{FF2B5EF4-FFF2-40B4-BE49-F238E27FC236}">
                <a16:creationId xmlns:a16="http://schemas.microsoft.com/office/drawing/2014/main" id="{18ECA863-809E-0E68-87C7-2F68431255B5}"/>
              </a:ext>
            </a:extLst>
          </p:cNvPr>
          <p:cNvSpPr/>
          <p:nvPr/>
        </p:nvSpPr>
        <p:spPr>
          <a:xfrm>
            <a:off x="1853798" y="4019558"/>
            <a:ext cx="138946" cy="24395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0"/>
              </a:lnSpc>
              <a:buNone/>
            </a:pPr>
            <a:r>
              <a:rPr lang="en-US" sz="1920" b="1" kern="0" spc="-58" dirty="0">
                <a:solidFill>
                  <a:srgbClr val="E5E0DF"/>
                </a:solidFill>
                <a:latin typeface="Overpass" pitchFamily="34" charset="0"/>
                <a:ea typeface="Overpass" pitchFamily="34" charset="-122"/>
                <a:cs typeface="Overpass" pitchFamily="34" charset="-120"/>
              </a:rPr>
              <a:t>3</a:t>
            </a:r>
            <a:endParaRPr lang="en-US" sz="1920" dirty="0"/>
          </a:p>
        </p:txBody>
      </p:sp>
      <p:sp>
        <p:nvSpPr>
          <p:cNvPr id="20" name="Text 17">
            <a:extLst>
              <a:ext uri="{FF2B5EF4-FFF2-40B4-BE49-F238E27FC236}">
                <a16:creationId xmlns:a16="http://schemas.microsoft.com/office/drawing/2014/main" id="{50F9BDBF-7930-C569-EC9A-9023763E41FB}"/>
              </a:ext>
            </a:extLst>
          </p:cNvPr>
          <p:cNvSpPr/>
          <p:nvPr/>
        </p:nvSpPr>
        <p:spPr>
          <a:xfrm>
            <a:off x="2826669" y="3926624"/>
            <a:ext cx="2033111" cy="25419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r>
              <a:rPr lang="en-US" sz="1600" b="1" kern="0" spc="-48" dirty="0">
                <a:solidFill>
                  <a:srgbClr val="E5E0DF"/>
                </a:solidFill>
                <a:latin typeface="Overpass" pitchFamily="34" charset="0"/>
                <a:ea typeface="Overpass" pitchFamily="34" charset="-122"/>
                <a:cs typeface="Overpass" pitchFamily="34" charset="-120"/>
              </a:rPr>
              <a:t>Distance Calculation</a:t>
            </a:r>
            <a:endParaRPr lang="en-US" sz="1600" dirty="0"/>
          </a:p>
        </p:txBody>
      </p:sp>
      <p:sp>
        <p:nvSpPr>
          <p:cNvPr id="21" name="Text 18">
            <a:extLst>
              <a:ext uri="{FF2B5EF4-FFF2-40B4-BE49-F238E27FC236}">
                <a16:creationId xmlns:a16="http://schemas.microsoft.com/office/drawing/2014/main" id="{E80AB676-E95F-37C2-6F61-E1D418F8D6BE}"/>
              </a:ext>
            </a:extLst>
          </p:cNvPr>
          <p:cNvSpPr/>
          <p:nvPr/>
        </p:nvSpPr>
        <p:spPr>
          <a:xfrm>
            <a:off x="2787795" y="4182216"/>
            <a:ext cx="7675364" cy="829747"/>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75"/>
              </a:lnSpc>
              <a:buNone/>
            </a:pPr>
            <a:r>
              <a:rPr lang="en-US" sz="1360" dirty="0">
                <a:solidFill>
                  <a:srgbClr val="E5E0DF"/>
                </a:solidFill>
                <a:latin typeface="Overpass" pitchFamily="34" charset="0"/>
                <a:ea typeface="Overpass" pitchFamily="34" charset="-122"/>
                <a:cs typeface="Overpass" pitchFamily="34" charset="-120"/>
              </a:rPr>
              <a:t>Based on the vehicle's GPS coordinates, the system calculates the distance traveled within each toll zone, ensuring accurate toll charges. Geospatial libraries like Shapely and GeoPandas are employed for these calculations.</a:t>
            </a:r>
            <a:endParaRPr lang="en-US" sz="1360" dirty="0"/>
          </a:p>
        </p:txBody>
      </p:sp>
      <p:sp>
        <p:nvSpPr>
          <p:cNvPr id="22" name="Shape 19">
            <a:extLst>
              <a:ext uri="{FF2B5EF4-FFF2-40B4-BE49-F238E27FC236}">
                <a16:creationId xmlns:a16="http://schemas.microsoft.com/office/drawing/2014/main" id="{7B4BC5B6-1A41-2716-08F8-399A24504BDD}"/>
              </a:ext>
            </a:extLst>
          </p:cNvPr>
          <p:cNvSpPr/>
          <p:nvPr/>
        </p:nvSpPr>
        <p:spPr>
          <a:xfrm>
            <a:off x="2107020" y="6413904"/>
            <a:ext cx="604837" cy="34528"/>
          </a:xfrm>
          <a:prstGeom prst="roundRect">
            <a:avLst>
              <a:gd name="adj" fmla="val 225237"/>
            </a:avLst>
          </a:prstGeom>
          <a:solidFill>
            <a:srgbClr val="971B55"/>
          </a:solidFill>
        </p:spPr>
      </p:sp>
      <p:sp>
        <p:nvSpPr>
          <p:cNvPr id="23" name="Shape 20">
            <a:extLst>
              <a:ext uri="{FF2B5EF4-FFF2-40B4-BE49-F238E27FC236}">
                <a16:creationId xmlns:a16="http://schemas.microsoft.com/office/drawing/2014/main" id="{A1CA5A0D-B0B0-D061-3E01-2923B9B2DFA4}"/>
              </a:ext>
            </a:extLst>
          </p:cNvPr>
          <p:cNvSpPr/>
          <p:nvPr/>
        </p:nvSpPr>
        <p:spPr>
          <a:xfrm>
            <a:off x="1718280" y="5112541"/>
            <a:ext cx="388739" cy="388739"/>
          </a:xfrm>
          <a:prstGeom prst="roundRect">
            <a:avLst>
              <a:gd name="adj" fmla="val 20006"/>
            </a:avLst>
          </a:prstGeom>
          <a:solidFill>
            <a:srgbClr val="7E023C"/>
          </a:solidFill>
          <a:ln w="7620">
            <a:solidFill>
              <a:srgbClr val="971B55"/>
            </a:solidFill>
            <a:prstDash val="solid"/>
          </a:ln>
        </p:spPr>
      </p:sp>
      <p:sp>
        <p:nvSpPr>
          <p:cNvPr id="24" name="Text 21">
            <a:extLst>
              <a:ext uri="{FF2B5EF4-FFF2-40B4-BE49-F238E27FC236}">
                <a16:creationId xmlns:a16="http://schemas.microsoft.com/office/drawing/2014/main" id="{32848499-0105-8175-FD67-95A018D4CAE8}"/>
              </a:ext>
            </a:extLst>
          </p:cNvPr>
          <p:cNvSpPr/>
          <p:nvPr/>
        </p:nvSpPr>
        <p:spPr>
          <a:xfrm>
            <a:off x="1837938" y="5184931"/>
            <a:ext cx="149423" cy="24395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0"/>
              </a:lnSpc>
              <a:buNone/>
            </a:pPr>
            <a:r>
              <a:rPr lang="en-US" sz="1920" b="1" kern="0" spc="-58" dirty="0">
                <a:solidFill>
                  <a:srgbClr val="E5E0DF"/>
                </a:solidFill>
                <a:latin typeface="Overpass" pitchFamily="34" charset="0"/>
                <a:ea typeface="Overpass" pitchFamily="34" charset="-122"/>
                <a:cs typeface="Overpass" pitchFamily="34" charset="-120"/>
              </a:rPr>
              <a:t>4</a:t>
            </a:r>
            <a:endParaRPr lang="en-US" sz="1920" dirty="0"/>
          </a:p>
        </p:txBody>
      </p:sp>
      <p:sp>
        <p:nvSpPr>
          <p:cNvPr id="25" name="Text 22">
            <a:extLst>
              <a:ext uri="{FF2B5EF4-FFF2-40B4-BE49-F238E27FC236}">
                <a16:creationId xmlns:a16="http://schemas.microsoft.com/office/drawing/2014/main" id="{8CB6F35F-1FE5-819F-407B-619B96D97E62}"/>
              </a:ext>
            </a:extLst>
          </p:cNvPr>
          <p:cNvSpPr/>
          <p:nvPr/>
        </p:nvSpPr>
        <p:spPr>
          <a:xfrm>
            <a:off x="2784840" y="5174692"/>
            <a:ext cx="2033111" cy="25419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r>
              <a:rPr lang="en-US" sz="1600" b="1" kern="0" spc="-48" dirty="0">
                <a:solidFill>
                  <a:srgbClr val="E5E0DF"/>
                </a:solidFill>
                <a:latin typeface="Overpass" pitchFamily="34" charset="0"/>
                <a:ea typeface="Overpass" pitchFamily="34" charset="-122"/>
                <a:cs typeface="Overpass" pitchFamily="34" charset="-120"/>
              </a:rPr>
              <a:t>Toll Calculation</a:t>
            </a:r>
            <a:endParaRPr lang="en-US" sz="1600" dirty="0"/>
          </a:p>
        </p:txBody>
      </p:sp>
      <p:sp>
        <p:nvSpPr>
          <p:cNvPr id="26" name="Text 23">
            <a:extLst>
              <a:ext uri="{FF2B5EF4-FFF2-40B4-BE49-F238E27FC236}">
                <a16:creationId xmlns:a16="http://schemas.microsoft.com/office/drawing/2014/main" id="{07B34662-9FFD-8921-1561-1543D17C900F}"/>
              </a:ext>
            </a:extLst>
          </p:cNvPr>
          <p:cNvSpPr/>
          <p:nvPr/>
        </p:nvSpPr>
        <p:spPr>
          <a:xfrm>
            <a:off x="2764307" y="5428890"/>
            <a:ext cx="7675364" cy="55316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75"/>
              </a:lnSpc>
              <a:buNone/>
            </a:pPr>
            <a:r>
              <a:rPr lang="en-US" sz="1360" dirty="0">
                <a:solidFill>
                  <a:srgbClr val="E5E0DF"/>
                </a:solidFill>
                <a:latin typeface="Overpass" pitchFamily="34" charset="0"/>
                <a:ea typeface="Overpass" pitchFamily="34" charset="-122"/>
                <a:cs typeface="Overpass" pitchFamily="34" charset="-120"/>
              </a:rPr>
              <a:t>Toll charges are dynamically calculated based on the distance traveled, fixed crossing fees, and variable pricing that can adjust based on congestion levels and time of day.</a:t>
            </a:r>
            <a:endParaRPr lang="en-US" sz="1360" dirty="0"/>
          </a:p>
        </p:txBody>
      </p:sp>
      <p:sp>
        <p:nvSpPr>
          <p:cNvPr id="27" name="Shape 24">
            <a:extLst>
              <a:ext uri="{FF2B5EF4-FFF2-40B4-BE49-F238E27FC236}">
                <a16:creationId xmlns:a16="http://schemas.microsoft.com/office/drawing/2014/main" id="{58F83E3B-90AE-067B-172B-718013B3AE8E}"/>
              </a:ext>
            </a:extLst>
          </p:cNvPr>
          <p:cNvSpPr/>
          <p:nvPr/>
        </p:nvSpPr>
        <p:spPr>
          <a:xfrm>
            <a:off x="2074931" y="5309940"/>
            <a:ext cx="604837" cy="34528"/>
          </a:xfrm>
          <a:prstGeom prst="roundRect">
            <a:avLst>
              <a:gd name="adj" fmla="val 225237"/>
            </a:avLst>
          </a:prstGeom>
          <a:solidFill>
            <a:srgbClr val="971B55"/>
          </a:solidFill>
        </p:spPr>
      </p:sp>
      <p:sp>
        <p:nvSpPr>
          <p:cNvPr id="28" name="Shape 25">
            <a:extLst>
              <a:ext uri="{FF2B5EF4-FFF2-40B4-BE49-F238E27FC236}">
                <a16:creationId xmlns:a16="http://schemas.microsoft.com/office/drawing/2014/main" id="{0B691389-B484-0F68-445F-D06331E586CC}"/>
              </a:ext>
            </a:extLst>
          </p:cNvPr>
          <p:cNvSpPr/>
          <p:nvPr/>
        </p:nvSpPr>
        <p:spPr>
          <a:xfrm>
            <a:off x="1737774" y="6230071"/>
            <a:ext cx="388739" cy="388739"/>
          </a:xfrm>
          <a:prstGeom prst="roundRect">
            <a:avLst>
              <a:gd name="adj" fmla="val 20006"/>
            </a:avLst>
          </a:prstGeom>
          <a:solidFill>
            <a:srgbClr val="7E023C"/>
          </a:solidFill>
          <a:ln w="7620">
            <a:solidFill>
              <a:srgbClr val="971B55"/>
            </a:solidFill>
            <a:prstDash val="solid"/>
          </a:ln>
        </p:spPr>
      </p:sp>
      <p:sp>
        <p:nvSpPr>
          <p:cNvPr id="29" name="Text 26">
            <a:extLst>
              <a:ext uri="{FF2B5EF4-FFF2-40B4-BE49-F238E27FC236}">
                <a16:creationId xmlns:a16="http://schemas.microsoft.com/office/drawing/2014/main" id="{79982FA7-163B-D65D-1886-04EA34374FC8}"/>
              </a:ext>
            </a:extLst>
          </p:cNvPr>
          <p:cNvSpPr/>
          <p:nvPr/>
        </p:nvSpPr>
        <p:spPr>
          <a:xfrm>
            <a:off x="1861242" y="6302461"/>
            <a:ext cx="141684" cy="24395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1920"/>
              </a:lnSpc>
              <a:buNone/>
            </a:pPr>
            <a:r>
              <a:rPr lang="en-US" sz="1920" b="1" kern="0" spc="-58" dirty="0">
                <a:solidFill>
                  <a:srgbClr val="E5E0DF"/>
                </a:solidFill>
                <a:latin typeface="Overpass" pitchFamily="34" charset="0"/>
                <a:ea typeface="Overpass" pitchFamily="34" charset="-122"/>
                <a:cs typeface="Overpass" pitchFamily="34" charset="-120"/>
              </a:rPr>
              <a:t>5</a:t>
            </a:r>
            <a:endParaRPr lang="en-US" sz="1920" dirty="0"/>
          </a:p>
        </p:txBody>
      </p:sp>
      <p:sp>
        <p:nvSpPr>
          <p:cNvPr id="30" name="Text 27">
            <a:extLst>
              <a:ext uri="{FF2B5EF4-FFF2-40B4-BE49-F238E27FC236}">
                <a16:creationId xmlns:a16="http://schemas.microsoft.com/office/drawing/2014/main" id="{A5141E4F-D39F-8643-5861-368B649461EA}"/>
              </a:ext>
            </a:extLst>
          </p:cNvPr>
          <p:cNvSpPr/>
          <p:nvPr/>
        </p:nvSpPr>
        <p:spPr>
          <a:xfrm>
            <a:off x="2857852" y="6321333"/>
            <a:ext cx="2033111" cy="254198"/>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r>
              <a:rPr lang="en-US" sz="1600" b="1" kern="0" spc="-48" dirty="0">
                <a:solidFill>
                  <a:srgbClr val="E5E0DF"/>
                </a:solidFill>
                <a:latin typeface="Overpass" pitchFamily="34" charset="0"/>
                <a:ea typeface="Overpass" pitchFamily="34" charset="-122"/>
                <a:cs typeface="Overpass" pitchFamily="34" charset="-120"/>
              </a:rPr>
              <a:t>Payment Simulation</a:t>
            </a:r>
            <a:endParaRPr lang="en-US" sz="1600" dirty="0"/>
          </a:p>
        </p:txBody>
      </p:sp>
      <p:sp>
        <p:nvSpPr>
          <p:cNvPr id="31" name="Text 28">
            <a:extLst>
              <a:ext uri="{FF2B5EF4-FFF2-40B4-BE49-F238E27FC236}">
                <a16:creationId xmlns:a16="http://schemas.microsoft.com/office/drawing/2014/main" id="{CCCC2A40-5221-286C-1E16-76D9CAF82E4A}"/>
              </a:ext>
            </a:extLst>
          </p:cNvPr>
          <p:cNvSpPr/>
          <p:nvPr/>
        </p:nvSpPr>
        <p:spPr>
          <a:xfrm>
            <a:off x="2762313" y="6602442"/>
            <a:ext cx="7675364" cy="55316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75"/>
              </a:lnSpc>
              <a:buNone/>
            </a:pPr>
            <a:r>
              <a:rPr lang="en-US" sz="1360" dirty="0">
                <a:solidFill>
                  <a:srgbClr val="E5E0DF"/>
                </a:solidFill>
                <a:latin typeface="Overpass" pitchFamily="34" charset="0"/>
                <a:ea typeface="Overpass" pitchFamily="34" charset="-122"/>
                <a:cs typeface="Overpass" pitchFamily="34" charset="-120"/>
              </a:rPr>
              <a:t>The simulation integrates various payment methods, including user accounts, toll tags, and credit cards, allowing for realistic deductions of toll charges and monitoring of user balances.</a:t>
            </a:r>
            <a:endParaRPr lang="en-US" sz="1360" dirty="0"/>
          </a:p>
        </p:txBody>
      </p:sp>
    </p:spTree>
    <p:extLst>
      <p:ext uri="{BB962C8B-B14F-4D97-AF65-F5344CB8AC3E}">
        <p14:creationId xmlns:p14="http://schemas.microsoft.com/office/powerpoint/2010/main" val="1689685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9D91FE9A-80B6-C221-CEEC-09AAEAEFA23D}"/>
              </a:ext>
            </a:extLst>
          </p:cNvPr>
          <p:cNvPicPr>
            <a:picLocks noChangeAspect="1"/>
          </p:cNvPicPr>
          <p:nvPr/>
        </p:nvPicPr>
        <p:blipFill>
          <a:blip r:embed="rId2"/>
          <a:stretch>
            <a:fillRect/>
          </a:stretch>
        </p:blipFill>
        <p:spPr>
          <a:xfrm>
            <a:off x="-1219200" y="-685800"/>
            <a:ext cx="14630400" cy="8229600"/>
          </a:xfrm>
          <a:prstGeom prst="rect">
            <a:avLst/>
          </a:prstGeom>
        </p:spPr>
      </p:pic>
      <p:sp>
        <p:nvSpPr>
          <p:cNvPr id="3" name="Shape 0">
            <a:extLst>
              <a:ext uri="{FF2B5EF4-FFF2-40B4-BE49-F238E27FC236}">
                <a16:creationId xmlns:a16="http://schemas.microsoft.com/office/drawing/2014/main" id="{F39D4100-9064-B08E-1DE2-33EE436F9513}"/>
              </a:ext>
            </a:extLst>
          </p:cNvPr>
          <p:cNvSpPr/>
          <p:nvPr/>
        </p:nvSpPr>
        <p:spPr>
          <a:xfrm>
            <a:off x="-1219200" y="-685800"/>
            <a:ext cx="14630400" cy="8229600"/>
          </a:xfrm>
          <a:prstGeom prst="rect">
            <a:avLst/>
          </a:prstGeom>
          <a:solidFill>
            <a:srgbClr val="0C0C0C"/>
          </a:solidFill>
        </p:spPr>
      </p:sp>
      <p:sp>
        <p:nvSpPr>
          <p:cNvPr id="4" name="Text 1">
            <a:extLst>
              <a:ext uri="{FF2B5EF4-FFF2-40B4-BE49-F238E27FC236}">
                <a16:creationId xmlns:a16="http://schemas.microsoft.com/office/drawing/2014/main" id="{6BC379DD-7D91-B71E-8139-5D957D4106E3}"/>
              </a:ext>
            </a:extLst>
          </p:cNvPr>
          <p:cNvSpPr/>
          <p:nvPr/>
        </p:nvSpPr>
        <p:spPr>
          <a:xfrm>
            <a:off x="-250507" y="363022"/>
            <a:ext cx="5809059" cy="72604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720"/>
              </a:lnSpc>
              <a:buNone/>
            </a:pPr>
            <a:r>
              <a:rPr lang="en-US" sz="4575" b="1" kern="0" spc="-137" dirty="0">
                <a:solidFill>
                  <a:srgbClr val="FFFFFF"/>
                </a:solidFill>
                <a:latin typeface="Overpass" pitchFamily="34" charset="0"/>
                <a:ea typeface="Overpass" pitchFamily="34" charset="-122"/>
                <a:cs typeface="Overpass" pitchFamily="34" charset="-120"/>
              </a:rPr>
              <a:t>Use Cases</a:t>
            </a:r>
            <a:endParaRPr lang="en-US" sz="4575" dirty="0"/>
          </a:p>
        </p:txBody>
      </p:sp>
      <p:sp>
        <p:nvSpPr>
          <p:cNvPr id="5" name="Text 2">
            <a:extLst>
              <a:ext uri="{FF2B5EF4-FFF2-40B4-BE49-F238E27FC236}">
                <a16:creationId xmlns:a16="http://schemas.microsoft.com/office/drawing/2014/main" id="{55A79641-132B-1E42-4DAA-2EDD4CDF63AC}"/>
              </a:ext>
            </a:extLst>
          </p:cNvPr>
          <p:cNvSpPr/>
          <p:nvPr/>
        </p:nvSpPr>
        <p:spPr>
          <a:xfrm>
            <a:off x="-250507" y="1582817"/>
            <a:ext cx="12692896" cy="79009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5" dirty="0">
                <a:solidFill>
                  <a:srgbClr val="E5E0DF"/>
                </a:solidFill>
                <a:latin typeface="Overpass" pitchFamily="34" charset="0"/>
                <a:ea typeface="Overpass" pitchFamily="34" charset="-122"/>
                <a:cs typeface="Overpass" pitchFamily="34" charset="-120"/>
              </a:rPr>
              <a:t>Our simulation can be applied in various use cases, providing valuable insights for traffic management, toll optimization, and infrastructure planning.</a:t>
            </a:r>
            <a:endParaRPr lang="en-US" sz="1945" dirty="0"/>
          </a:p>
        </p:txBody>
      </p:sp>
      <p:sp>
        <p:nvSpPr>
          <p:cNvPr id="6" name="Text 3">
            <a:extLst>
              <a:ext uri="{FF2B5EF4-FFF2-40B4-BE49-F238E27FC236}">
                <a16:creationId xmlns:a16="http://schemas.microsoft.com/office/drawing/2014/main" id="{312AED6F-B064-BA11-BFD4-F6925053FC5C}"/>
              </a:ext>
            </a:extLst>
          </p:cNvPr>
          <p:cNvSpPr/>
          <p:nvPr/>
        </p:nvSpPr>
        <p:spPr>
          <a:xfrm>
            <a:off x="-250507" y="2897386"/>
            <a:ext cx="3178373" cy="36314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2285" b="1" kern="0" spc="-69" dirty="0">
                <a:solidFill>
                  <a:srgbClr val="FFFFFF"/>
                </a:solidFill>
                <a:latin typeface="Overpass" pitchFamily="34" charset="0"/>
                <a:ea typeface="Overpass" pitchFamily="34" charset="-122"/>
                <a:cs typeface="Overpass" pitchFamily="34" charset="-120"/>
              </a:rPr>
              <a:t>Realistic Area Simulation</a:t>
            </a:r>
            <a:endParaRPr lang="en-US" sz="2285" dirty="0"/>
          </a:p>
        </p:txBody>
      </p:sp>
      <p:sp>
        <p:nvSpPr>
          <p:cNvPr id="7" name="Text 4">
            <a:extLst>
              <a:ext uri="{FF2B5EF4-FFF2-40B4-BE49-F238E27FC236}">
                <a16:creationId xmlns:a16="http://schemas.microsoft.com/office/drawing/2014/main" id="{F1041993-D6E1-B8C9-92C1-F54FBF4F2BED}"/>
              </a:ext>
            </a:extLst>
          </p:cNvPr>
          <p:cNvSpPr/>
          <p:nvPr/>
        </p:nvSpPr>
        <p:spPr>
          <a:xfrm>
            <a:off x="-250507" y="3507343"/>
            <a:ext cx="3828931" cy="2370296"/>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5" dirty="0">
                <a:solidFill>
                  <a:srgbClr val="E5E0DF"/>
                </a:solidFill>
                <a:latin typeface="Overpass" pitchFamily="34" charset="0"/>
                <a:ea typeface="Overpass" pitchFamily="34" charset="-122"/>
                <a:cs typeface="Overpass" pitchFamily="34" charset="-120"/>
              </a:rPr>
              <a:t>The simulation utilizes a defined geographical area, such as a 100km x 100km section from Google Maps, providing a realistic representation of a toll-based system.</a:t>
            </a:r>
            <a:endParaRPr lang="en-US" sz="1945" dirty="0"/>
          </a:p>
        </p:txBody>
      </p:sp>
      <p:sp>
        <p:nvSpPr>
          <p:cNvPr id="8" name="Text 5">
            <a:extLst>
              <a:ext uri="{FF2B5EF4-FFF2-40B4-BE49-F238E27FC236}">
                <a16:creationId xmlns:a16="http://schemas.microsoft.com/office/drawing/2014/main" id="{4DF00328-7BBF-5708-6B0C-BFFE65307268}"/>
              </a:ext>
            </a:extLst>
          </p:cNvPr>
          <p:cNvSpPr/>
          <p:nvPr/>
        </p:nvSpPr>
        <p:spPr>
          <a:xfrm>
            <a:off x="4188262" y="2897386"/>
            <a:ext cx="3828931" cy="726281"/>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2285" b="1" kern="0" spc="-69" dirty="0">
                <a:solidFill>
                  <a:srgbClr val="FFFFFF"/>
                </a:solidFill>
                <a:latin typeface="Overpass" pitchFamily="34" charset="0"/>
                <a:ea typeface="Overpass" pitchFamily="34" charset="-122"/>
                <a:cs typeface="Overpass" pitchFamily="34" charset="-120"/>
              </a:rPr>
              <a:t>Dynamic Pricing Implementation</a:t>
            </a:r>
            <a:endParaRPr lang="en-US" sz="2285" dirty="0"/>
          </a:p>
        </p:txBody>
      </p:sp>
      <p:sp>
        <p:nvSpPr>
          <p:cNvPr id="9" name="Text 6">
            <a:extLst>
              <a:ext uri="{FF2B5EF4-FFF2-40B4-BE49-F238E27FC236}">
                <a16:creationId xmlns:a16="http://schemas.microsoft.com/office/drawing/2014/main" id="{B62DA5E6-103F-E9A3-67F5-6F40C439C0CF}"/>
              </a:ext>
            </a:extLst>
          </p:cNvPr>
          <p:cNvSpPr/>
          <p:nvPr/>
        </p:nvSpPr>
        <p:spPr>
          <a:xfrm>
            <a:off x="4188262" y="3870484"/>
            <a:ext cx="3828931" cy="1975247"/>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5" dirty="0">
                <a:solidFill>
                  <a:srgbClr val="E5E0DF"/>
                </a:solidFill>
                <a:latin typeface="Overpass" pitchFamily="34" charset="0"/>
                <a:ea typeface="Overpass" pitchFamily="34" charset="-122"/>
                <a:cs typeface="Overpass" pitchFamily="34" charset="-120"/>
              </a:rPr>
              <a:t>Dynamic toll pricing can be tested and analyzed based on factors like congestion levels and time of day. This allows for optimizing traffic flow and revenue generation.</a:t>
            </a:r>
            <a:endParaRPr lang="en-US" sz="1945" dirty="0"/>
          </a:p>
        </p:txBody>
      </p:sp>
      <p:sp>
        <p:nvSpPr>
          <p:cNvPr id="10" name="Text 7">
            <a:extLst>
              <a:ext uri="{FF2B5EF4-FFF2-40B4-BE49-F238E27FC236}">
                <a16:creationId xmlns:a16="http://schemas.microsoft.com/office/drawing/2014/main" id="{CBCE46E2-984F-EF32-44BA-DD094B5934CD}"/>
              </a:ext>
            </a:extLst>
          </p:cNvPr>
          <p:cNvSpPr/>
          <p:nvPr/>
        </p:nvSpPr>
        <p:spPr>
          <a:xfrm>
            <a:off x="8627031" y="2897386"/>
            <a:ext cx="3238738" cy="363141"/>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860"/>
              </a:lnSpc>
              <a:buNone/>
            </a:pPr>
            <a:r>
              <a:rPr lang="en-US" sz="2285" b="1" kern="0" spc="-69" dirty="0">
                <a:solidFill>
                  <a:srgbClr val="FFFFFF"/>
                </a:solidFill>
                <a:latin typeface="Overpass" pitchFamily="34" charset="0"/>
                <a:ea typeface="Overpass" pitchFamily="34" charset="-122"/>
                <a:cs typeface="Overpass" pitchFamily="34" charset="-120"/>
              </a:rPr>
              <a:t>Comprehensive Analytics</a:t>
            </a:r>
            <a:endParaRPr lang="en-US" sz="2285" dirty="0"/>
          </a:p>
        </p:txBody>
      </p:sp>
      <p:sp>
        <p:nvSpPr>
          <p:cNvPr id="11" name="Text 8">
            <a:extLst>
              <a:ext uri="{FF2B5EF4-FFF2-40B4-BE49-F238E27FC236}">
                <a16:creationId xmlns:a16="http://schemas.microsoft.com/office/drawing/2014/main" id="{03A35ADB-5287-05EA-01BB-A02E4DED35E0}"/>
              </a:ext>
            </a:extLst>
          </p:cNvPr>
          <p:cNvSpPr/>
          <p:nvPr/>
        </p:nvSpPr>
        <p:spPr>
          <a:xfrm>
            <a:off x="8627031" y="3507343"/>
            <a:ext cx="3828931" cy="2765346"/>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5" dirty="0">
                <a:solidFill>
                  <a:srgbClr val="E5E0DF"/>
                </a:solidFill>
                <a:latin typeface="Overpass" pitchFamily="34" charset="0"/>
                <a:ea typeface="Overpass" pitchFamily="34" charset="-122"/>
                <a:cs typeface="Overpass" pitchFamily="34" charset="-120"/>
              </a:rPr>
              <a:t>The simulation gathers extensive data on vehicle movements, toll collection, and system performance, enabling the generation of detailed reports for performance analysis and informed decision-making.</a:t>
            </a:r>
            <a:endParaRPr lang="en-US" sz="1945" dirty="0"/>
          </a:p>
        </p:txBody>
      </p:sp>
    </p:spTree>
    <p:extLst>
      <p:ext uri="{BB962C8B-B14F-4D97-AF65-F5344CB8AC3E}">
        <p14:creationId xmlns:p14="http://schemas.microsoft.com/office/powerpoint/2010/main" val="2067678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FE2D386F-E6E6-DF17-D4E2-98BA865CB679}"/>
              </a:ext>
            </a:extLst>
          </p:cNvPr>
          <p:cNvPicPr>
            <a:picLocks noChangeAspect="1"/>
          </p:cNvPicPr>
          <p:nvPr/>
        </p:nvPicPr>
        <p:blipFill>
          <a:blip r:embed="rId2"/>
          <a:stretch>
            <a:fillRect/>
          </a:stretch>
        </p:blipFill>
        <p:spPr>
          <a:xfrm>
            <a:off x="-1219200" y="-685800"/>
            <a:ext cx="14630400" cy="8229600"/>
          </a:xfrm>
          <a:prstGeom prst="rect">
            <a:avLst/>
          </a:prstGeom>
        </p:spPr>
      </p:pic>
      <p:sp>
        <p:nvSpPr>
          <p:cNvPr id="3" name="Shape 0">
            <a:extLst>
              <a:ext uri="{FF2B5EF4-FFF2-40B4-BE49-F238E27FC236}">
                <a16:creationId xmlns:a16="http://schemas.microsoft.com/office/drawing/2014/main" id="{088ACEF3-5E49-9E5A-8FDE-BE2834F003F9}"/>
              </a:ext>
            </a:extLst>
          </p:cNvPr>
          <p:cNvSpPr/>
          <p:nvPr/>
        </p:nvSpPr>
        <p:spPr>
          <a:xfrm>
            <a:off x="-1219200" y="-685800"/>
            <a:ext cx="14630400" cy="8229600"/>
          </a:xfrm>
          <a:prstGeom prst="rect">
            <a:avLst/>
          </a:prstGeom>
          <a:solidFill>
            <a:srgbClr val="0C0C0C"/>
          </a:solidFill>
        </p:spPr>
      </p:sp>
      <p:pic>
        <p:nvPicPr>
          <p:cNvPr id="4" name="Image 1">
            <a:extLst>
              <a:ext uri="{FF2B5EF4-FFF2-40B4-BE49-F238E27FC236}">
                <a16:creationId xmlns:a16="http://schemas.microsoft.com/office/drawing/2014/main" id="{6F657BAD-AE9F-F53C-638D-A5AFCAF6951A}"/>
              </a:ext>
            </a:extLst>
          </p:cNvPr>
          <p:cNvPicPr>
            <a:picLocks noChangeAspect="1"/>
          </p:cNvPicPr>
          <p:nvPr/>
        </p:nvPicPr>
        <p:blipFill>
          <a:blip r:embed="rId3"/>
          <a:stretch>
            <a:fillRect/>
          </a:stretch>
        </p:blipFill>
        <p:spPr>
          <a:xfrm>
            <a:off x="7924800" y="-685800"/>
            <a:ext cx="5486400" cy="8229600"/>
          </a:xfrm>
          <a:prstGeom prst="rect">
            <a:avLst/>
          </a:prstGeom>
        </p:spPr>
      </p:pic>
      <p:pic>
        <p:nvPicPr>
          <p:cNvPr id="5" name="Image 2">
            <a:extLst>
              <a:ext uri="{FF2B5EF4-FFF2-40B4-BE49-F238E27FC236}">
                <a16:creationId xmlns:a16="http://schemas.microsoft.com/office/drawing/2014/main" id="{BC929FA1-38E9-5765-3CE0-1F5B7BA84363}"/>
              </a:ext>
            </a:extLst>
          </p:cNvPr>
          <p:cNvPicPr>
            <a:picLocks noChangeAspect="1"/>
          </p:cNvPicPr>
          <p:nvPr/>
        </p:nvPicPr>
        <p:blipFill>
          <a:blip r:embed="rId4"/>
          <a:stretch>
            <a:fillRect/>
          </a:stretch>
        </p:blipFill>
        <p:spPr>
          <a:xfrm>
            <a:off x="8142327" y="480298"/>
            <a:ext cx="5051227" cy="5897404"/>
          </a:xfrm>
          <a:prstGeom prst="rect">
            <a:avLst/>
          </a:prstGeom>
        </p:spPr>
      </p:pic>
      <p:sp>
        <p:nvSpPr>
          <p:cNvPr id="6" name="Text 1">
            <a:extLst>
              <a:ext uri="{FF2B5EF4-FFF2-40B4-BE49-F238E27FC236}">
                <a16:creationId xmlns:a16="http://schemas.microsoft.com/office/drawing/2014/main" id="{141E3A8D-F2D4-870A-9E55-53B5D311EAFF}"/>
              </a:ext>
            </a:extLst>
          </p:cNvPr>
          <p:cNvSpPr/>
          <p:nvPr/>
        </p:nvSpPr>
        <p:spPr>
          <a:xfrm>
            <a:off x="-610076" y="577691"/>
            <a:ext cx="4095155" cy="51196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30"/>
              </a:lnSpc>
              <a:buNone/>
            </a:pPr>
            <a:r>
              <a:rPr lang="en-US" sz="3225" b="1" kern="0" spc="-97" dirty="0">
                <a:solidFill>
                  <a:srgbClr val="FFFFFF"/>
                </a:solidFill>
                <a:latin typeface="Overpass" pitchFamily="34" charset="0"/>
                <a:ea typeface="Overpass" pitchFamily="34" charset="-122"/>
                <a:cs typeface="Overpass" pitchFamily="34" charset="-120"/>
              </a:rPr>
              <a:t>Setup Environment</a:t>
            </a:r>
            <a:endParaRPr lang="en-US" sz="3225" dirty="0"/>
          </a:p>
        </p:txBody>
      </p:sp>
      <p:sp>
        <p:nvSpPr>
          <p:cNvPr id="7" name="Text 2">
            <a:extLst>
              <a:ext uri="{FF2B5EF4-FFF2-40B4-BE49-F238E27FC236}">
                <a16:creationId xmlns:a16="http://schemas.microsoft.com/office/drawing/2014/main" id="{B367AE2E-149B-F5D0-F6CD-68719E045B81}"/>
              </a:ext>
            </a:extLst>
          </p:cNvPr>
          <p:cNvSpPr/>
          <p:nvPr/>
        </p:nvSpPr>
        <p:spPr>
          <a:xfrm>
            <a:off x="-610076" y="1350645"/>
            <a:ext cx="7925753" cy="55697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195"/>
              </a:lnSpc>
              <a:buNone/>
            </a:pPr>
            <a:r>
              <a:rPr lang="en-US" sz="1370" dirty="0">
                <a:solidFill>
                  <a:srgbClr val="E5E0DF"/>
                </a:solidFill>
                <a:latin typeface="Overpass" pitchFamily="34" charset="0"/>
                <a:ea typeface="Overpass" pitchFamily="34" charset="-122"/>
                <a:cs typeface="Overpass" pitchFamily="34" charset="-120"/>
              </a:rPr>
              <a:t>To begin the simulation, the environment needs to be meticulously set up with accurate information about roads, toll zones, and vehicles.</a:t>
            </a:r>
            <a:endParaRPr lang="en-US" sz="1370" dirty="0"/>
          </a:p>
        </p:txBody>
      </p:sp>
      <p:pic>
        <p:nvPicPr>
          <p:cNvPr id="8" name="Image 3">
            <a:extLst>
              <a:ext uri="{FF2B5EF4-FFF2-40B4-BE49-F238E27FC236}">
                <a16:creationId xmlns:a16="http://schemas.microsoft.com/office/drawing/2014/main" id="{6AEF5C93-A9EA-0F8B-848C-6893C66EEEB7}"/>
              </a:ext>
            </a:extLst>
          </p:cNvPr>
          <p:cNvPicPr>
            <a:picLocks noChangeAspect="1"/>
          </p:cNvPicPr>
          <p:nvPr/>
        </p:nvPicPr>
        <p:blipFill>
          <a:blip r:embed="rId5"/>
          <a:stretch>
            <a:fillRect/>
          </a:stretch>
        </p:blipFill>
        <p:spPr>
          <a:xfrm>
            <a:off x="-610076" y="2103358"/>
            <a:ext cx="870228" cy="1392317"/>
          </a:xfrm>
          <a:prstGeom prst="rect">
            <a:avLst/>
          </a:prstGeom>
        </p:spPr>
      </p:pic>
      <p:sp>
        <p:nvSpPr>
          <p:cNvPr id="9" name="Text 3">
            <a:extLst>
              <a:ext uri="{FF2B5EF4-FFF2-40B4-BE49-F238E27FC236}">
                <a16:creationId xmlns:a16="http://schemas.microsoft.com/office/drawing/2014/main" id="{C3CDA67C-96F9-76C0-CC58-618DB06F34F1}"/>
              </a:ext>
            </a:extLst>
          </p:cNvPr>
          <p:cNvSpPr/>
          <p:nvPr/>
        </p:nvSpPr>
        <p:spPr>
          <a:xfrm>
            <a:off x="521137" y="2277308"/>
            <a:ext cx="2180987" cy="255984"/>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15"/>
              </a:lnSpc>
              <a:buNone/>
            </a:pPr>
            <a:r>
              <a:rPr lang="en-US" sz="1610" b="1" kern="0" spc="-48" dirty="0">
                <a:solidFill>
                  <a:srgbClr val="E5E0DF"/>
                </a:solidFill>
                <a:latin typeface="Overpass" pitchFamily="34" charset="0"/>
                <a:ea typeface="Overpass" pitchFamily="34" charset="-122"/>
                <a:cs typeface="Overpass" pitchFamily="34" charset="-120"/>
              </a:rPr>
              <a:t>Road Network Definition</a:t>
            </a:r>
            <a:endParaRPr lang="en-US" sz="1610" dirty="0"/>
          </a:p>
        </p:txBody>
      </p:sp>
      <p:sp>
        <p:nvSpPr>
          <p:cNvPr id="10" name="Text 4">
            <a:extLst>
              <a:ext uri="{FF2B5EF4-FFF2-40B4-BE49-F238E27FC236}">
                <a16:creationId xmlns:a16="http://schemas.microsoft.com/office/drawing/2014/main" id="{FE36DB0C-4CEB-47EC-263E-0FF81983E155}"/>
              </a:ext>
            </a:extLst>
          </p:cNvPr>
          <p:cNvSpPr/>
          <p:nvPr/>
        </p:nvSpPr>
        <p:spPr>
          <a:xfrm>
            <a:off x="521137" y="2637711"/>
            <a:ext cx="6794540" cy="55697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95"/>
              </a:lnSpc>
              <a:buNone/>
            </a:pPr>
            <a:r>
              <a:rPr lang="en-US" sz="1370" dirty="0">
                <a:solidFill>
                  <a:srgbClr val="E5E0DF"/>
                </a:solidFill>
                <a:latin typeface="Overpass" pitchFamily="34" charset="0"/>
                <a:ea typeface="Overpass" pitchFamily="34" charset="-122"/>
                <a:cs typeface="Overpass" pitchFamily="34" charset="-120"/>
              </a:rPr>
              <a:t>The road network is defined using geospatial coordinates, delineating major roadways, intersections, and traffic patterns within the simulation area.</a:t>
            </a:r>
            <a:endParaRPr lang="en-US" sz="1370" dirty="0"/>
          </a:p>
        </p:txBody>
      </p:sp>
      <p:pic>
        <p:nvPicPr>
          <p:cNvPr id="11" name="Image 4">
            <a:extLst>
              <a:ext uri="{FF2B5EF4-FFF2-40B4-BE49-F238E27FC236}">
                <a16:creationId xmlns:a16="http://schemas.microsoft.com/office/drawing/2014/main" id="{90CC7F3F-4B03-4524-DF1E-EA1069B4D4B4}"/>
              </a:ext>
            </a:extLst>
          </p:cNvPr>
          <p:cNvPicPr>
            <a:picLocks noChangeAspect="1"/>
          </p:cNvPicPr>
          <p:nvPr/>
        </p:nvPicPr>
        <p:blipFill>
          <a:blip r:embed="rId6"/>
          <a:stretch>
            <a:fillRect/>
          </a:stretch>
        </p:blipFill>
        <p:spPr>
          <a:xfrm>
            <a:off x="-610076" y="3495675"/>
            <a:ext cx="870228" cy="1392317"/>
          </a:xfrm>
          <a:prstGeom prst="rect">
            <a:avLst/>
          </a:prstGeom>
        </p:spPr>
      </p:pic>
      <p:sp>
        <p:nvSpPr>
          <p:cNvPr id="12" name="Text 5">
            <a:extLst>
              <a:ext uri="{FF2B5EF4-FFF2-40B4-BE49-F238E27FC236}">
                <a16:creationId xmlns:a16="http://schemas.microsoft.com/office/drawing/2014/main" id="{6F42679C-79DA-6FDF-BD3A-DFA43E73B053}"/>
              </a:ext>
            </a:extLst>
          </p:cNvPr>
          <p:cNvSpPr/>
          <p:nvPr/>
        </p:nvSpPr>
        <p:spPr>
          <a:xfrm>
            <a:off x="521137" y="3669625"/>
            <a:ext cx="2047518" cy="255984"/>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15"/>
              </a:lnSpc>
              <a:buNone/>
            </a:pPr>
            <a:r>
              <a:rPr lang="en-US" sz="1610" b="1" kern="0" spc="-48" dirty="0">
                <a:solidFill>
                  <a:srgbClr val="E5E0DF"/>
                </a:solidFill>
                <a:latin typeface="Overpass" pitchFamily="34" charset="0"/>
                <a:ea typeface="Overpass" pitchFamily="34" charset="-122"/>
                <a:cs typeface="Overpass" pitchFamily="34" charset="-120"/>
              </a:rPr>
              <a:t>Toll Zone Placement</a:t>
            </a:r>
            <a:endParaRPr lang="en-US" sz="1610" dirty="0"/>
          </a:p>
        </p:txBody>
      </p:sp>
      <p:sp>
        <p:nvSpPr>
          <p:cNvPr id="13" name="Text 6">
            <a:extLst>
              <a:ext uri="{FF2B5EF4-FFF2-40B4-BE49-F238E27FC236}">
                <a16:creationId xmlns:a16="http://schemas.microsoft.com/office/drawing/2014/main" id="{C72005F8-F86A-FC45-5B29-B3379E8DF6FF}"/>
              </a:ext>
            </a:extLst>
          </p:cNvPr>
          <p:cNvSpPr/>
          <p:nvPr/>
        </p:nvSpPr>
        <p:spPr>
          <a:xfrm>
            <a:off x="521137" y="4030028"/>
            <a:ext cx="6794540" cy="55697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95"/>
              </a:lnSpc>
              <a:buNone/>
            </a:pPr>
            <a:r>
              <a:rPr lang="en-US" sz="1370" dirty="0">
                <a:solidFill>
                  <a:srgbClr val="E5E0DF"/>
                </a:solidFill>
                <a:latin typeface="Overpass" pitchFamily="34" charset="0"/>
                <a:ea typeface="Overpass" pitchFamily="34" charset="-122"/>
                <a:cs typeface="Overpass" pitchFamily="34" charset="-120"/>
              </a:rPr>
              <a:t>Toll zones are strategically positioned on the road network, with specific boundaries and associated toll rates. This information is crucial for toll calculations.</a:t>
            </a:r>
            <a:endParaRPr lang="en-US" sz="1370" dirty="0"/>
          </a:p>
        </p:txBody>
      </p:sp>
      <p:pic>
        <p:nvPicPr>
          <p:cNvPr id="14" name="Image 5">
            <a:extLst>
              <a:ext uri="{FF2B5EF4-FFF2-40B4-BE49-F238E27FC236}">
                <a16:creationId xmlns:a16="http://schemas.microsoft.com/office/drawing/2014/main" id="{7D098C6E-7DE9-0D36-B16E-B0AAE036D763}"/>
              </a:ext>
            </a:extLst>
          </p:cNvPr>
          <p:cNvPicPr>
            <a:picLocks noChangeAspect="1"/>
          </p:cNvPicPr>
          <p:nvPr/>
        </p:nvPicPr>
        <p:blipFill>
          <a:blip r:embed="rId7"/>
          <a:stretch>
            <a:fillRect/>
          </a:stretch>
        </p:blipFill>
        <p:spPr>
          <a:xfrm>
            <a:off x="-610076" y="4887992"/>
            <a:ext cx="870228" cy="1392317"/>
          </a:xfrm>
          <a:prstGeom prst="rect">
            <a:avLst/>
          </a:prstGeom>
        </p:spPr>
      </p:pic>
      <p:sp>
        <p:nvSpPr>
          <p:cNvPr id="15" name="Text 7">
            <a:extLst>
              <a:ext uri="{FF2B5EF4-FFF2-40B4-BE49-F238E27FC236}">
                <a16:creationId xmlns:a16="http://schemas.microsoft.com/office/drawing/2014/main" id="{71387366-CA1C-881A-8FE1-52EE8782C71B}"/>
              </a:ext>
            </a:extLst>
          </p:cNvPr>
          <p:cNvSpPr/>
          <p:nvPr/>
        </p:nvSpPr>
        <p:spPr>
          <a:xfrm>
            <a:off x="521137" y="5061942"/>
            <a:ext cx="2047518" cy="255984"/>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15"/>
              </a:lnSpc>
              <a:buNone/>
            </a:pPr>
            <a:r>
              <a:rPr lang="en-US" sz="1610" b="1" kern="0" spc="-48" dirty="0">
                <a:solidFill>
                  <a:srgbClr val="E5E0DF"/>
                </a:solidFill>
                <a:latin typeface="Overpass" pitchFamily="34" charset="0"/>
                <a:ea typeface="Overpass" pitchFamily="34" charset="-122"/>
                <a:cs typeface="Overpass" pitchFamily="34" charset="-120"/>
              </a:rPr>
              <a:t>Vehicle Initialization</a:t>
            </a:r>
            <a:endParaRPr lang="en-US" sz="1610" dirty="0"/>
          </a:p>
        </p:txBody>
      </p:sp>
      <p:sp>
        <p:nvSpPr>
          <p:cNvPr id="16" name="Text 8">
            <a:extLst>
              <a:ext uri="{FF2B5EF4-FFF2-40B4-BE49-F238E27FC236}">
                <a16:creationId xmlns:a16="http://schemas.microsoft.com/office/drawing/2014/main" id="{16A785ED-D358-4666-DB05-4791D6A5E225}"/>
              </a:ext>
            </a:extLst>
          </p:cNvPr>
          <p:cNvSpPr/>
          <p:nvPr/>
        </p:nvSpPr>
        <p:spPr>
          <a:xfrm>
            <a:off x="521137" y="5422344"/>
            <a:ext cx="6794540" cy="556974"/>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95"/>
              </a:lnSpc>
              <a:buNone/>
            </a:pPr>
            <a:r>
              <a:rPr lang="en-US" sz="1370" dirty="0">
                <a:solidFill>
                  <a:srgbClr val="E5E0DF"/>
                </a:solidFill>
                <a:latin typeface="Overpass" pitchFamily="34" charset="0"/>
                <a:ea typeface="Overpass" pitchFamily="34" charset="-122"/>
                <a:cs typeface="Overpass" pitchFamily="34" charset="-120"/>
              </a:rPr>
              <a:t>Vehicles are introduced into the simulation with pre-defined starting locations, destinations, and travel characteristics, such as speed and route preferences.</a:t>
            </a:r>
            <a:endParaRPr lang="en-US" sz="1370" dirty="0"/>
          </a:p>
        </p:txBody>
      </p:sp>
    </p:spTree>
    <p:extLst>
      <p:ext uri="{BB962C8B-B14F-4D97-AF65-F5344CB8AC3E}">
        <p14:creationId xmlns:p14="http://schemas.microsoft.com/office/powerpoint/2010/main" val="3066711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7D7F2C74-6D5B-BB1A-65A4-F6B49309DC0B}"/>
              </a:ext>
            </a:extLst>
          </p:cNvPr>
          <p:cNvPicPr>
            <a:picLocks noChangeAspect="1"/>
          </p:cNvPicPr>
          <p:nvPr/>
        </p:nvPicPr>
        <p:blipFill>
          <a:blip r:embed="rId2"/>
          <a:stretch>
            <a:fillRect/>
          </a:stretch>
        </p:blipFill>
        <p:spPr>
          <a:xfrm>
            <a:off x="-1219200" y="-685800"/>
            <a:ext cx="14630400" cy="8229600"/>
          </a:xfrm>
          <a:prstGeom prst="rect">
            <a:avLst/>
          </a:prstGeom>
        </p:spPr>
      </p:pic>
      <p:sp>
        <p:nvSpPr>
          <p:cNvPr id="3" name="Shape 0">
            <a:extLst>
              <a:ext uri="{FF2B5EF4-FFF2-40B4-BE49-F238E27FC236}">
                <a16:creationId xmlns:a16="http://schemas.microsoft.com/office/drawing/2014/main" id="{F2869574-BFF0-FF68-B4CB-27B163999FB5}"/>
              </a:ext>
            </a:extLst>
          </p:cNvPr>
          <p:cNvSpPr/>
          <p:nvPr/>
        </p:nvSpPr>
        <p:spPr>
          <a:xfrm>
            <a:off x="-2325772" y="-218224"/>
            <a:ext cx="15007958" cy="7762024"/>
          </a:xfrm>
          <a:prstGeom prst="rect">
            <a:avLst/>
          </a:prstGeom>
          <a:solidFill>
            <a:srgbClr val="0A081B">
              <a:alpha val="75000"/>
            </a:srgbClr>
          </a:solidFill>
        </p:spPr>
      </p:sp>
      <p:sp>
        <p:nvSpPr>
          <p:cNvPr id="6" name="Text 1">
            <a:extLst>
              <a:ext uri="{FF2B5EF4-FFF2-40B4-BE49-F238E27FC236}">
                <a16:creationId xmlns:a16="http://schemas.microsoft.com/office/drawing/2014/main" id="{3776902A-7CDC-0A6F-8993-F5C26F0D682A}"/>
              </a:ext>
            </a:extLst>
          </p:cNvPr>
          <p:cNvSpPr/>
          <p:nvPr/>
        </p:nvSpPr>
        <p:spPr>
          <a:xfrm>
            <a:off x="-355163" y="30718"/>
            <a:ext cx="5737503" cy="685800"/>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00"/>
              </a:lnSpc>
              <a:buNone/>
            </a:pPr>
            <a:r>
              <a:rPr lang="en-US" sz="4320" b="1" dirty="0">
                <a:solidFill>
                  <a:srgbClr val="F0FCFF"/>
                </a:solidFill>
                <a:latin typeface="Spline Sans" pitchFamily="34" charset="0"/>
                <a:ea typeface="Spline Sans" pitchFamily="34" charset="-122"/>
                <a:cs typeface="Spline Sans" pitchFamily="34" charset="-120"/>
              </a:rPr>
              <a:t>Calculate Toll Charges</a:t>
            </a:r>
            <a:endParaRPr lang="en-US" sz="4320" dirty="0"/>
          </a:p>
        </p:txBody>
      </p:sp>
      <p:sp>
        <p:nvSpPr>
          <p:cNvPr id="7" name="Text 2">
            <a:extLst>
              <a:ext uri="{FF2B5EF4-FFF2-40B4-BE49-F238E27FC236}">
                <a16:creationId xmlns:a16="http://schemas.microsoft.com/office/drawing/2014/main" id="{4082CA08-8321-176B-20C8-066D645C6D04}"/>
              </a:ext>
            </a:extLst>
          </p:cNvPr>
          <p:cNvSpPr/>
          <p:nvPr/>
        </p:nvSpPr>
        <p:spPr>
          <a:xfrm>
            <a:off x="-355163" y="1086803"/>
            <a:ext cx="7415927" cy="790099"/>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5" dirty="0">
                <a:solidFill>
                  <a:srgbClr val="E0E4E6"/>
                </a:solidFill>
                <a:latin typeface="Barlow" pitchFamily="34" charset="0"/>
                <a:ea typeface="Barlow" pitchFamily="34" charset="-122"/>
                <a:cs typeface="Barlow" pitchFamily="34" charset="-120"/>
              </a:rPr>
              <a:t>Calculate toll charges based on distance traveled within toll zones, fixed fees for zone crossings, and dynamic pricing models.</a:t>
            </a:r>
            <a:endParaRPr lang="en-US" sz="1945" dirty="0"/>
          </a:p>
        </p:txBody>
      </p:sp>
      <p:sp>
        <p:nvSpPr>
          <p:cNvPr id="8" name="Shape 3">
            <a:extLst>
              <a:ext uri="{FF2B5EF4-FFF2-40B4-BE49-F238E27FC236}">
                <a16:creationId xmlns:a16="http://schemas.microsoft.com/office/drawing/2014/main" id="{BB469A48-2694-6C87-CAE6-D9C69603E63B}"/>
              </a:ext>
            </a:extLst>
          </p:cNvPr>
          <p:cNvSpPr/>
          <p:nvPr/>
        </p:nvSpPr>
        <p:spPr>
          <a:xfrm>
            <a:off x="-355163" y="2154555"/>
            <a:ext cx="7415927" cy="4672727"/>
          </a:xfrm>
          <a:prstGeom prst="roundRect">
            <a:avLst>
              <a:gd name="adj" fmla="val 9510"/>
            </a:avLst>
          </a:prstGeom>
          <a:solidFill>
            <a:srgbClr val="0A081B"/>
          </a:solidFill>
          <a:ln w="60960">
            <a:solidFill>
              <a:srgbClr val="302E41"/>
            </a:solidFill>
            <a:prstDash val="solid"/>
          </a:ln>
        </p:spPr>
      </p:sp>
      <p:sp>
        <p:nvSpPr>
          <p:cNvPr id="9" name="Text 4">
            <a:extLst>
              <a:ext uri="{FF2B5EF4-FFF2-40B4-BE49-F238E27FC236}">
                <a16:creationId xmlns:a16="http://schemas.microsoft.com/office/drawing/2014/main" id="{3737D3A1-21EC-E9E9-1E9C-A6A9FB985114}"/>
              </a:ext>
            </a:extLst>
          </p:cNvPr>
          <p:cNvSpPr/>
          <p:nvPr/>
        </p:nvSpPr>
        <p:spPr>
          <a:xfrm>
            <a:off x="-47387" y="2371249"/>
            <a:ext cx="3149560" cy="39504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5" dirty="0">
                <a:solidFill>
                  <a:srgbClr val="E0E4E6"/>
                </a:solidFill>
                <a:latin typeface="Barlow" pitchFamily="34" charset="0"/>
                <a:ea typeface="Barlow" pitchFamily="34" charset="-122"/>
                <a:cs typeface="Barlow" pitchFamily="34" charset="-120"/>
              </a:rPr>
              <a:t>Distance-Based</a:t>
            </a:r>
            <a:endParaRPr lang="en-US" sz="1945" dirty="0"/>
          </a:p>
        </p:txBody>
      </p:sp>
      <p:sp>
        <p:nvSpPr>
          <p:cNvPr id="10" name="Text 5">
            <a:extLst>
              <a:ext uri="{FF2B5EF4-FFF2-40B4-BE49-F238E27FC236}">
                <a16:creationId xmlns:a16="http://schemas.microsoft.com/office/drawing/2014/main" id="{8DB08D00-5D0D-E2AD-8900-F27968429E81}"/>
              </a:ext>
            </a:extLst>
          </p:cNvPr>
          <p:cNvSpPr/>
          <p:nvPr/>
        </p:nvSpPr>
        <p:spPr>
          <a:xfrm>
            <a:off x="3603427" y="2371249"/>
            <a:ext cx="3149560" cy="118514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5" dirty="0">
                <a:solidFill>
                  <a:srgbClr val="E0E4E6"/>
                </a:solidFill>
                <a:latin typeface="Barlow" pitchFamily="34" charset="0"/>
                <a:ea typeface="Barlow" pitchFamily="34" charset="-122"/>
                <a:cs typeface="Barlow" pitchFamily="34" charset="-120"/>
              </a:rPr>
              <a:t>Toll charges based on the distance traveled within a toll zone.</a:t>
            </a:r>
            <a:endParaRPr lang="en-US" sz="1945" dirty="0"/>
          </a:p>
        </p:txBody>
      </p:sp>
      <p:sp>
        <p:nvSpPr>
          <p:cNvPr id="11" name="Text 6">
            <a:extLst>
              <a:ext uri="{FF2B5EF4-FFF2-40B4-BE49-F238E27FC236}">
                <a16:creationId xmlns:a16="http://schemas.microsoft.com/office/drawing/2014/main" id="{C254574B-602D-F192-3656-EB33F3BC7D6F}"/>
              </a:ext>
            </a:extLst>
          </p:cNvPr>
          <p:cNvSpPr/>
          <p:nvPr/>
        </p:nvSpPr>
        <p:spPr>
          <a:xfrm>
            <a:off x="-47387" y="3898344"/>
            <a:ext cx="3149560" cy="39504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5" dirty="0">
                <a:solidFill>
                  <a:srgbClr val="E0E4E6"/>
                </a:solidFill>
                <a:latin typeface="Barlow" pitchFamily="34" charset="0"/>
                <a:ea typeface="Barlow" pitchFamily="34" charset="-122"/>
                <a:cs typeface="Barlow" pitchFamily="34" charset="-120"/>
              </a:rPr>
              <a:t>Fixed Fee</a:t>
            </a:r>
            <a:endParaRPr lang="en-US" sz="1945" dirty="0"/>
          </a:p>
        </p:txBody>
      </p:sp>
      <p:sp>
        <p:nvSpPr>
          <p:cNvPr id="12" name="Text 7">
            <a:extLst>
              <a:ext uri="{FF2B5EF4-FFF2-40B4-BE49-F238E27FC236}">
                <a16:creationId xmlns:a16="http://schemas.microsoft.com/office/drawing/2014/main" id="{9F4951CA-2AD0-8368-C126-5180060D9980}"/>
              </a:ext>
            </a:extLst>
          </p:cNvPr>
          <p:cNvSpPr/>
          <p:nvPr/>
        </p:nvSpPr>
        <p:spPr>
          <a:xfrm>
            <a:off x="3603427" y="3898344"/>
            <a:ext cx="3149560" cy="118514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5" dirty="0">
                <a:solidFill>
                  <a:srgbClr val="E0E4E6"/>
                </a:solidFill>
                <a:latin typeface="Barlow" pitchFamily="34" charset="0"/>
                <a:ea typeface="Barlow" pitchFamily="34" charset="-122"/>
                <a:cs typeface="Barlow" pitchFamily="34" charset="-120"/>
              </a:rPr>
              <a:t>A fixed toll charge for crossing a toll zone, regardless of distance.</a:t>
            </a:r>
            <a:endParaRPr lang="en-US" sz="1945" dirty="0"/>
          </a:p>
        </p:txBody>
      </p:sp>
      <p:sp>
        <p:nvSpPr>
          <p:cNvPr id="13" name="Text 8">
            <a:extLst>
              <a:ext uri="{FF2B5EF4-FFF2-40B4-BE49-F238E27FC236}">
                <a16:creationId xmlns:a16="http://schemas.microsoft.com/office/drawing/2014/main" id="{70DA29E1-FD6E-9486-3CF1-E1B50D95091E}"/>
              </a:ext>
            </a:extLst>
          </p:cNvPr>
          <p:cNvSpPr/>
          <p:nvPr/>
        </p:nvSpPr>
        <p:spPr>
          <a:xfrm>
            <a:off x="-47387" y="5425440"/>
            <a:ext cx="3149560" cy="395049"/>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5" dirty="0">
                <a:solidFill>
                  <a:srgbClr val="E0E4E6"/>
                </a:solidFill>
                <a:latin typeface="Barlow" pitchFamily="34" charset="0"/>
                <a:ea typeface="Barlow" pitchFamily="34" charset="-122"/>
                <a:cs typeface="Barlow" pitchFamily="34" charset="-120"/>
              </a:rPr>
              <a:t>Dynamic Pricing</a:t>
            </a:r>
            <a:endParaRPr lang="en-US" sz="1945" dirty="0"/>
          </a:p>
        </p:txBody>
      </p:sp>
      <p:sp>
        <p:nvSpPr>
          <p:cNvPr id="14" name="Text 9">
            <a:extLst>
              <a:ext uri="{FF2B5EF4-FFF2-40B4-BE49-F238E27FC236}">
                <a16:creationId xmlns:a16="http://schemas.microsoft.com/office/drawing/2014/main" id="{C512043E-8474-DB65-53DE-280C2E75091B}"/>
              </a:ext>
            </a:extLst>
          </p:cNvPr>
          <p:cNvSpPr/>
          <p:nvPr/>
        </p:nvSpPr>
        <p:spPr>
          <a:xfrm>
            <a:off x="3603427" y="5425440"/>
            <a:ext cx="3149560" cy="118514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110"/>
              </a:lnSpc>
              <a:buNone/>
            </a:pPr>
            <a:r>
              <a:rPr lang="en-US" sz="1945" dirty="0">
                <a:solidFill>
                  <a:srgbClr val="E0E4E6"/>
                </a:solidFill>
                <a:latin typeface="Barlow" pitchFamily="34" charset="0"/>
                <a:ea typeface="Barlow" pitchFamily="34" charset="-122"/>
                <a:cs typeface="Barlow" pitchFamily="34" charset="-120"/>
              </a:rPr>
              <a:t>Toll charges adjust based on factors like congestion and time of day.</a:t>
            </a:r>
            <a:endParaRPr lang="en-US" sz="1945" dirty="0"/>
          </a:p>
        </p:txBody>
      </p:sp>
      <p:pic>
        <p:nvPicPr>
          <p:cNvPr id="3074" name="Picture 2" descr="Toll Information System - National Highways Authority of India">
            <a:extLst>
              <a:ext uri="{FF2B5EF4-FFF2-40B4-BE49-F238E27FC236}">
                <a16:creationId xmlns:a16="http://schemas.microsoft.com/office/drawing/2014/main" id="{5BB0A294-80DD-877F-72DE-A2F7FD58C2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58" r="14051"/>
          <a:stretch/>
        </p:blipFill>
        <p:spPr bwMode="auto">
          <a:xfrm>
            <a:off x="7246710" y="168880"/>
            <a:ext cx="5370795" cy="677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47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0699F198-1BD5-F804-57B7-B329A4F0E07A}"/>
              </a:ext>
            </a:extLst>
          </p:cNvPr>
          <p:cNvPicPr>
            <a:picLocks noChangeAspect="1"/>
          </p:cNvPicPr>
          <p:nvPr/>
        </p:nvPicPr>
        <p:blipFill>
          <a:blip r:embed="rId2"/>
          <a:stretch>
            <a:fillRect/>
          </a:stretch>
        </p:blipFill>
        <p:spPr>
          <a:xfrm>
            <a:off x="-1219200" y="-686574"/>
            <a:ext cx="14630400" cy="8229600"/>
          </a:xfrm>
          <a:prstGeom prst="rect">
            <a:avLst/>
          </a:prstGeom>
        </p:spPr>
      </p:pic>
      <p:sp>
        <p:nvSpPr>
          <p:cNvPr id="3" name="Shape 0">
            <a:extLst>
              <a:ext uri="{FF2B5EF4-FFF2-40B4-BE49-F238E27FC236}">
                <a16:creationId xmlns:a16="http://schemas.microsoft.com/office/drawing/2014/main" id="{008A6390-84E2-6F9D-4664-BE165A3E239D}"/>
              </a:ext>
            </a:extLst>
          </p:cNvPr>
          <p:cNvSpPr/>
          <p:nvPr/>
        </p:nvSpPr>
        <p:spPr>
          <a:xfrm>
            <a:off x="-1219200" y="-686574"/>
            <a:ext cx="14630400" cy="8231148"/>
          </a:xfrm>
          <a:prstGeom prst="rect">
            <a:avLst/>
          </a:prstGeom>
          <a:solidFill>
            <a:srgbClr val="0C0C0C"/>
          </a:solidFill>
        </p:spPr>
      </p:sp>
      <p:sp>
        <p:nvSpPr>
          <p:cNvPr id="4" name="Text 1">
            <a:extLst>
              <a:ext uri="{FF2B5EF4-FFF2-40B4-BE49-F238E27FC236}">
                <a16:creationId xmlns:a16="http://schemas.microsoft.com/office/drawing/2014/main" id="{2D1FC75C-8896-EF2D-39AF-52391DF8D569}"/>
              </a:ext>
            </a:extLst>
          </p:cNvPr>
          <p:cNvSpPr/>
          <p:nvPr/>
        </p:nvSpPr>
        <p:spPr>
          <a:xfrm>
            <a:off x="572929" y="-95786"/>
            <a:ext cx="5557599" cy="631865"/>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975"/>
              </a:lnSpc>
              <a:buNone/>
            </a:pPr>
            <a:r>
              <a:rPr lang="en-US" sz="3980" b="1" kern="0" spc="-119" dirty="0">
                <a:solidFill>
                  <a:srgbClr val="FFFFFF"/>
                </a:solidFill>
                <a:latin typeface="Overpass" pitchFamily="34" charset="0"/>
                <a:ea typeface="Overpass" pitchFamily="34" charset="-122"/>
                <a:cs typeface="Overpass" pitchFamily="34" charset="-120"/>
              </a:rPr>
              <a:t>Visualization and Results</a:t>
            </a:r>
            <a:endParaRPr lang="en-US" sz="3980" dirty="0"/>
          </a:p>
        </p:txBody>
      </p:sp>
      <p:sp>
        <p:nvSpPr>
          <p:cNvPr id="5" name="Text 2">
            <a:extLst>
              <a:ext uri="{FF2B5EF4-FFF2-40B4-BE49-F238E27FC236}">
                <a16:creationId xmlns:a16="http://schemas.microsoft.com/office/drawing/2014/main" id="{AD6510B2-B3AC-588C-8001-C12945C9AC6D}"/>
              </a:ext>
            </a:extLst>
          </p:cNvPr>
          <p:cNvSpPr/>
          <p:nvPr/>
        </p:nvSpPr>
        <p:spPr>
          <a:xfrm>
            <a:off x="572929" y="965775"/>
            <a:ext cx="11046143" cy="687705"/>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05"/>
              </a:lnSpc>
              <a:buNone/>
            </a:pPr>
            <a:r>
              <a:rPr lang="en-US" sz="1690" dirty="0">
                <a:solidFill>
                  <a:srgbClr val="E5E0DF"/>
                </a:solidFill>
                <a:latin typeface="Overpass" pitchFamily="34" charset="0"/>
                <a:ea typeface="Overpass" pitchFamily="34" charset="-122"/>
                <a:cs typeface="Overpass" pitchFamily="34" charset="-120"/>
              </a:rPr>
              <a:t>The simulation utilizes Folium, a powerful library for interactive web mapping, to visualize vehicle movements and toll zones in real-time, providing a clear understanding of the system's dynamics.</a:t>
            </a:r>
            <a:endParaRPr lang="en-US" sz="1690" dirty="0"/>
          </a:p>
        </p:txBody>
      </p:sp>
      <p:pic>
        <p:nvPicPr>
          <p:cNvPr id="6" name="Image 1">
            <a:extLst>
              <a:ext uri="{FF2B5EF4-FFF2-40B4-BE49-F238E27FC236}">
                <a16:creationId xmlns:a16="http://schemas.microsoft.com/office/drawing/2014/main" id="{9C4E9810-E1BD-641C-1440-D0EFD11DF68C}"/>
              </a:ext>
            </a:extLst>
          </p:cNvPr>
          <p:cNvPicPr>
            <a:picLocks noChangeAspect="1"/>
          </p:cNvPicPr>
          <p:nvPr/>
        </p:nvPicPr>
        <p:blipFill>
          <a:blip r:embed="rId3"/>
          <a:stretch>
            <a:fillRect/>
          </a:stretch>
        </p:blipFill>
        <p:spPr>
          <a:xfrm>
            <a:off x="572929" y="1895177"/>
            <a:ext cx="5361980" cy="3313867"/>
          </a:xfrm>
          <a:prstGeom prst="rect">
            <a:avLst/>
          </a:prstGeom>
        </p:spPr>
      </p:pic>
      <p:sp>
        <p:nvSpPr>
          <p:cNvPr id="7" name="Text 3">
            <a:extLst>
              <a:ext uri="{FF2B5EF4-FFF2-40B4-BE49-F238E27FC236}">
                <a16:creationId xmlns:a16="http://schemas.microsoft.com/office/drawing/2014/main" id="{5981A53C-B8E5-ED99-4C39-BA8BF5F7551C}"/>
              </a:ext>
            </a:extLst>
          </p:cNvPr>
          <p:cNvSpPr/>
          <p:nvPr/>
        </p:nvSpPr>
        <p:spPr>
          <a:xfrm>
            <a:off x="572929" y="5477530"/>
            <a:ext cx="3514844" cy="31587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90"/>
              </a:lnSpc>
              <a:buNone/>
            </a:pPr>
            <a:r>
              <a:rPr lang="en-US" sz="1990" b="1" kern="0" spc="-60" dirty="0">
                <a:solidFill>
                  <a:srgbClr val="E5E0DF"/>
                </a:solidFill>
                <a:latin typeface="Overpass" pitchFamily="34" charset="0"/>
                <a:ea typeface="Overpass" pitchFamily="34" charset="-122"/>
                <a:cs typeface="Overpass" pitchFamily="34" charset="-120"/>
              </a:rPr>
              <a:t>Vehicle Movement Visualization</a:t>
            </a:r>
            <a:endParaRPr lang="en-US" sz="1990" dirty="0"/>
          </a:p>
        </p:txBody>
      </p:sp>
      <p:sp>
        <p:nvSpPr>
          <p:cNvPr id="8" name="Text 4">
            <a:extLst>
              <a:ext uri="{FF2B5EF4-FFF2-40B4-BE49-F238E27FC236}">
                <a16:creationId xmlns:a16="http://schemas.microsoft.com/office/drawing/2014/main" id="{182EBEE6-8F90-B279-3C62-0D33E86B8129}"/>
              </a:ext>
            </a:extLst>
          </p:cNvPr>
          <p:cNvSpPr/>
          <p:nvPr/>
        </p:nvSpPr>
        <p:spPr>
          <a:xfrm>
            <a:off x="572929" y="5922228"/>
            <a:ext cx="5361980" cy="103155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05"/>
              </a:lnSpc>
              <a:buNone/>
            </a:pPr>
            <a:r>
              <a:rPr lang="en-US" sz="1690" dirty="0">
                <a:solidFill>
                  <a:srgbClr val="E5E0DF"/>
                </a:solidFill>
                <a:latin typeface="Overpass" pitchFamily="34" charset="0"/>
                <a:ea typeface="Overpass" pitchFamily="34" charset="-122"/>
                <a:cs typeface="Overpass" pitchFamily="34" charset="-120"/>
              </a:rPr>
              <a:t>Folium is used to create interactive maps that display the movements of vehicles in real-time, allowing for the analysis of traffic patterns and congestion points.</a:t>
            </a:r>
            <a:endParaRPr lang="en-US" sz="1690" dirty="0"/>
          </a:p>
        </p:txBody>
      </p:sp>
      <p:pic>
        <p:nvPicPr>
          <p:cNvPr id="9" name="Image 2">
            <a:extLst>
              <a:ext uri="{FF2B5EF4-FFF2-40B4-BE49-F238E27FC236}">
                <a16:creationId xmlns:a16="http://schemas.microsoft.com/office/drawing/2014/main" id="{15A94EAE-2519-91FD-390A-3C2B6F988D1C}"/>
              </a:ext>
            </a:extLst>
          </p:cNvPr>
          <p:cNvPicPr>
            <a:picLocks noChangeAspect="1"/>
          </p:cNvPicPr>
          <p:nvPr/>
        </p:nvPicPr>
        <p:blipFill>
          <a:blip r:embed="rId4"/>
          <a:stretch>
            <a:fillRect/>
          </a:stretch>
        </p:blipFill>
        <p:spPr>
          <a:xfrm>
            <a:off x="6257092" y="1895177"/>
            <a:ext cx="5361980" cy="3313867"/>
          </a:xfrm>
          <a:prstGeom prst="rect">
            <a:avLst/>
          </a:prstGeom>
        </p:spPr>
      </p:pic>
      <p:sp>
        <p:nvSpPr>
          <p:cNvPr id="10" name="Text 5">
            <a:extLst>
              <a:ext uri="{FF2B5EF4-FFF2-40B4-BE49-F238E27FC236}">
                <a16:creationId xmlns:a16="http://schemas.microsoft.com/office/drawing/2014/main" id="{90798515-42CA-91C8-0443-4971A598A349}"/>
              </a:ext>
            </a:extLst>
          </p:cNvPr>
          <p:cNvSpPr/>
          <p:nvPr/>
        </p:nvSpPr>
        <p:spPr>
          <a:xfrm>
            <a:off x="6257092" y="5477530"/>
            <a:ext cx="2742486" cy="315873"/>
          </a:xfrm>
          <a:prstGeom prst="rect">
            <a:avLst/>
          </a:prstGeom>
          <a:noFill/>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490"/>
              </a:lnSpc>
              <a:buNone/>
            </a:pPr>
            <a:r>
              <a:rPr lang="en-US" sz="1990" b="1" kern="0" spc="-60" dirty="0">
                <a:solidFill>
                  <a:srgbClr val="E5E0DF"/>
                </a:solidFill>
                <a:latin typeface="Overpass" pitchFamily="34" charset="0"/>
                <a:ea typeface="Overpass" pitchFamily="34" charset="-122"/>
                <a:cs typeface="Overpass" pitchFamily="34" charset="-120"/>
              </a:rPr>
              <a:t>Toll Zone Representation</a:t>
            </a:r>
            <a:endParaRPr lang="en-US" sz="1990" dirty="0"/>
          </a:p>
        </p:txBody>
      </p:sp>
      <p:sp>
        <p:nvSpPr>
          <p:cNvPr id="11" name="Text 6">
            <a:extLst>
              <a:ext uri="{FF2B5EF4-FFF2-40B4-BE49-F238E27FC236}">
                <a16:creationId xmlns:a16="http://schemas.microsoft.com/office/drawing/2014/main" id="{AD2B7F50-BD2F-DBFE-2C8A-964DA569BEF9}"/>
              </a:ext>
            </a:extLst>
          </p:cNvPr>
          <p:cNvSpPr/>
          <p:nvPr/>
        </p:nvSpPr>
        <p:spPr>
          <a:xfrm>
            <a:off x="6257092" y="5922228"/>
            <a:ext cx="5361980" cy="1031558"/>
          </a:xfrm>
          <a:prstGeom prst="rect">
            <a:avLst/>
          </a:prstGeom>
          <a:noFill/>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05"/>
              </a:lnSpc>
              <a:buNone/>
            </a:pPr>
            <a:r>
              <a:rPr lang="en-US" sz="1690" dirty="0">
                <a:solidFill>
                  <a:srgbClr val="E5E0DF"/>
                </a:solidFill>
                <a:latin typeface="Overpass" pitchFamily="34" charset="0"/>
                <a:ea typeface="Overpass" pitchFamily="34" charset="-122"/>
                <a:cs typeface="Overpass" pitchFamily="34" charset="-120"/>
              </a:rPr>
              <a:t>Toll zones are visually represented on the maps, clearly indicating the boundaries and associated toll rates, providing a comprehensive overview of the toll system.</a:t>
            </a:r>
            <a:endParaRPr lang="en-US" sz="1690" dirty="0"/>
          </a:p>
        </p:txBody>
      </p:sp>
    </p:spTree>
    <p:extLst>
      <p:ext uri="{BB962C8B-B14F-4D97-AF65-F5344CB8AC3E}">
        <p14:creationId xmlns:p14="http://schemas.microsoft.com/office/powerpoint/2010/main" val="2640446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Thank You Images - Free Download on Freepik">
            <a:extLst>
              <a:ext uri="{FF2B5EF4-FFF2-40B4-BE49-F238E27FC236}">
                <a16:creationId xmlns:a16="http://schemas.microsoft.com/office/drawing/2014/main" id="{E110F3F2-FD5B-8364-A299-F7889E855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905" y="737419"/>
            <a:ext cx="7228860" cy="504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0144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docProps/app.xml><?xml version="1.0" encoding="utf-8"?>
<Properties xmlns="http://schemas.openxmlformats.org/officeDocument/2006/extended-properties" xmlns:vt="http://schemas.openxmlformats.org/officeDocument/2006/docPropsVTypes">
  <Template/>
  <TotalTime>27</TotalTime>
  <Words>734</Words>
  <Application>Microsoft Office PowerPoint</Application>
  <PresentationFormat>Widescreen</PresentationFormat>
  <Paragraphs>65</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Barlow</vt:lpstr>
      <vt:lpstr>Calibri</vt:lpstr>
      <vt:lpstr>Century Gothic</vt:lpstr>
      <vt:lpstr>Overpass</vt:lpstr>
      <vt:lpstr>Spline Sans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mr devil</dc:creator>
  <cp:lastModifiedBy>PRAGYA ASTHA</cp:lastModifiedBy>
  <cp:revision>2</cp:revision>
  <dcterms:created xsi:type="dcterms:W3CDTF">2024-07-14T05:09:31Z</dcterms:created>
  <dcterms:modified xsi:type="dcterms:W3CDTF">2024-07-15T11:43:49Z</dcterms:modified>
</cp:coreProperties>
</file>